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53"/>
  </p:notesMasterIdLst>
  <p:sldIdLst>
    <p:sldId id="311" r:id="rId2"/>
    <p:sldId id="257" r:id="rId3"/>
    <p:sldId id="269" r:id="rId4"/>
    <p:sldId id="312" r:id="rId5"/>
    <p:sldId id="259" r:id="rId6"/>
    <p:sldId id="268" r:id="rId7"/>
    <p:sldId id="270" r:id="rId8"/>
    <p:sldId id="260" r:id="rId9"/>
    <p:sldId id="272" r:id="rId10"/>
    <p:sldId id="271" r:id="rId11"/>
    <p:sldId id="274" r:id="rId12"/>
    <p:sldId id="282" r:id="rId13"/>
    <p:sldId id="275" r:id="rId14"/>
    <p:sldId id="276" r:id="rId15"/>
    <p:sldId id="277" r:id="rId16"/>
    <p:sldId id="283" r:id="rId17"/>
    <p:sldId id="278" r:id="rId18"/>
    <p:sldId id="279" r:id="rId19"/>
    <p:sldId id="280" r:id="rId20"/>
    <p:sldId id="281" r:id="rId21"/>
    <p:sldId id="284" r:id="rId22"/>
    <p:sldId id="285" r:id="rId23"/>
    <p:sldId id="286" r:id="rId24"/>
    <p:sldId id="287" r:id="rId25"/>
    <p:sldId id="288" r:id="rId26"/>
    <p:sldId id="314" r:id="rId27"/>
    <p:sldId id="315" r:id="rId28"/>
    <p:sldId id="261" r:id="rId29"/>
    <p:sldId id="289" r:id="rId30"/>
    <p:sldId id="290" r:id="rId31"/>
    <p:sldId id="291" r:id="rId32"/>
    <p:sldId id="293" r:id="rId33"/>
    <p:sldId id="294" r:id="rId34"/>
    <p:sldId id="309" r:id="rId35"/>
    <p:sldId id="310" r:id="rId36"/>
    <p:sldId id="305" r:id="rId37"/>
    <p:sldId id="306" r:id="rId38"/>
    <p:sldId id="307" r:id="rId39"/>
    <p:sldId id="299" r:id="rId40"/>
    <p:sldId id="300" r:id="rId41"/>
    <p:sldId id="296" r:id="rId42"/>
    <p:sldId id="297" r:id="rId43"/>
    <p:sldId id="295" r:id="rId44"/>
    <p:sldId id="301" r:id="rId45"/>
    <p:sldId id="316" r:id="rId46"/>
    <p:sldId id="298" r:id="rId47"/>
    <p:sldId id="302" r:id="rId48"/>
    <p:sldId id="303" r:id="rId49"/>
    <p:sldId id="263" r:id="rId50"/>
    <p:sldId id="267" r:id="rId51"/>
    <p:sldId id="313"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katiki" initials="v" lastIdx="1" clrIdx="0">
    <p:extLst>
      <p:ext uri="{19B8F6BF-5375-455C-9EA6-DF929625EA0E}">
        <p15:presenceInfo xmlns:p15="http://schemas.microsoft.com/office/powerpoint/2012/main" userId="vkatik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162" d="100"/>
          <a:sy n="162" d="100"/>
        </p:scale>
        <p:origin x="264" y="1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E73F12-1094-41CA-89C5-CEDE732FF3A7}"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IN"/>
        </a:p>
      </dgm:t>
    </dgm:pt>
    <dgm:pt modelId="{ABA2B5EE-47DB-4E8E-A3C8-D85E23068F03}">
      <dgm:prSet/>
      <dgm:spPr/>
      <dgm:t>
        <a:bodyPr/>
        <a:lstStyle/>
        <a:p>
          <a:r>
            <a:rPr lang="en-IN" dirty="0"/>
            <a:t>Data Analysts working on this project :</a:t>
          </a:r>
        </a:p>
      </dgm:t>
    </dgm:pt>
    <dgm:pt modelId="{DE3EB764-CE2B-424D-9939-5DA3DC214B8F}" type="parTrans" cxnId="{827F64EC-8B8C-4415-AFF1-834D14DC3DF7}">
      <dgm:prSet/>
      <dgm:spPr/>
      <dgm:t>
        <a:bodyPr/>
        <a:lstStyle/>
        <a:p>
          <a:endParaRPr lang="en-IN"/>
        </a:p>
      </dgm:t>
    </dgm:pt>
    <dgm:pt modelId="{6EFB5063-536B-4D5E-9671-779D65AD7EB9}" type="sibTrans" cxnId="{827F64EC-8B8C-4415-AFF1-834D14DC3DF7}">
      <dgm:prSet/>
      <dgm:spPr/>
      <dgm:t>
        <a:bodyPr/>
        <a:lstStyle/>
        <a:p>
          <a:endParaRPr lang="en-IN"/>
        </a:p>
      </dgm:t>
    </dgm:pt>
    <dgm:pt modelId="{D35FA5F5-7C80-4F56-8234-1B2A924D66D9}">
      <dgm:prSet/>
      <dgm:spPr/>
      <dgm:t>
        <a:bodyPr/>
        <a:lstStyle/>
        <a:p>
          <a:r>
            <a:rPr lang="en-IN" dirty="0"/>
            <a:t>Venkata Lakshmi Nikhila Katiki</a:t>
          </a:r>
        </a:p>
      </dgm:t>
    </dgm:pt>
    <dgm:pt modelId="{0C701EE6-634E-4D7D-A5F5-CAAC218AF337}" type="parTrans" cxnId="{6919B566-4EED-4E13-9C22-C682FEF90123}">
      <dgm:prSet/>
      <dgm:spPr/>
      <dgm:t>
        <a:bodyPr/>
        <a:lstStyle/>
        <a:p>
          <a:endParaRPr lang="en-IN"/>
        </a:p>
      </dgm:t>
    </dgm:pt>
    <dgm:pt modelId="{01D3686D-58CC-41B6-A3FA-1ABEAC0021E2}" type="sibTrans" cxnId="{6919B566-4EED-4E13-9C22-C682FEF90123}">
      <dgm:prSet/>
      <dgm:spPr/>
      <dgm:t>
        <a:bodyPr/>
        <a:lstStyle/>
        <a:p>
          <a:endParaRPr lang="en-IN"/>
        </a:p>
      </dgm:t>
    </dgm:pt>
    <dgm:pt modelId="{C2F79DDD-8344-44BA-A379-233C80107B30}">
      <dgm:prSet/>
      <dgm:spPr/>
      <dgm:t>
        <a:bodyPr/>
        <a:lstStyle/>
        <a:p>
          <a:r>
            <a:rPr lang="en-IN"/>
            <a:t>Bhagirath Reddy vulupala</a:t>
          </a:r>
        </a:p>
      </dgm:t>
    </dgm:pt>
    <dgm:pt modelId="{DC60D84E-F5D9-4153-BF41-D0EBA252BB1C}" type="parTrans" cxnId="{071B417D-3C2A-4309-809E-9D5F96421E1F}">
      <dgm:prSet/>
      <dgm:spPr/>
      <dgm:t>
        <a:bodyPr/>
        <a:lstStyle/>
        <a:p>
          <a:endParaRPr lang="en-IN"/>
        </a:p>
      </dgm:t>
    </dgm:pt>
    <dgm:pt modelId="{FCAF3CDD-FCFB-4E06-8D82-19ED2A92D8BA}" type="sibTrans" cxnId="{071B417D-3C2A-4309-809E-9D5F96421E1F}">
      <dgm:prSet/>
      <dgm:spPr/>
      <dgm:t>
        <a:bodyPr/>
        <a:lstStyle/>
        <a:p>
          <a:endParaRPr lang="en-IN"/>
        </a:p>
      </dgm:t>
    </dgm:pt>
    <dgm:pt modelId="{57811F5E-1D86-45BA-8797-2D5ECF91E7B1}">
      <dgm:prSet/>
      <dgm:spPr/>
      <dgm:t>
        <a:bodyPr/>
        <a:lstStyle/>
        <a:p>
          <a:r>
            <a:rPr lang="en-IN"/>
            <a:t>Sindhuja Pulluri</a:t>
          </a:r>
        </a:p>
      </dgm:t>
    </dgm:pt>
    <dgm:pt modelId="{D2852D3C-BD47-4D11-9227-35257BCACE02}" type="parTrans" cxnId="{54E67A88-70F1-4251-A3EB-E57549A3440A}">
      <dgm:prSet/>
      <dgm:spPr/>
      <dgm:t>
        <a:bodyPr/>
        <a:lstStyle/>
        <a:p>
          <a:endParaRPr lang="en-IN"/>
        </a:p>
      </dgm:t>
    </dgm:pt>
    <dgm:pt modelId="{4D4D2B9D-19DC-43B9-A005-F279844D6E8E}" type="sibTrans" cxnId="{54E67A88-70F1-4251-A3EB-E57549A3440A}">
      <dgm:prSet/>
      <dgm:spPr/>
      <dgm:t>
        <a:bodyPr/>
        <a:lstStyle/>
        <a:p>
          <a:endParaRPr lang="en-IN"/>
        </a:p>
      </dgm:t>
    </dgm:pt>
    <dgm:pt modelId="{3C245D66-A536-4DB7-97FA-B1952D67CD80}">
      <dgm:prSet/>
      <dgm:spPr/>
      <dgm:t>
        <a:bodyPr/>
        <a:lstStyle/>
        <a:p>
          <a:r>
            <a:rPr lang="en-IN"/>
            <a:t>Revanth Pavan Nimmala</a:t>
          </a:r>
        </a:p>
      </dgm:t>
    </dgm:pt>
    <dgm:pt modelId="{1AF11BC3-319A-4699-A7D2-C7289C568225}" type="parTrans" cxnId="{7C644450-7A92-4FE9-B030-888EC734BC48}">
      <dgm:prSet/>
      <dgm:spPr/>
      <dgm:t>
        <a:bodyPr/>
        <a:lstStyle/>
        <a:p>
          <a:endParaRPr lang="en-IN"/>
        </a:p>
      </dgm:t>
    </dgm:pt>
    <dgm:pt modelId="{9217545D-8BD8-45FC-8029-F7E86F04B3AB}" type="sibTrans" cxnId="{7C644450-7A92-4FE9-B030-888EC734BC48}">
      <dgm:prSet/>
      <dgm:spPr/>
      <dgm:t>
        <a:bodyPr/>
        <a:lstStyle/>
        <a:p>
          <a:endParaRPr lang="en-IN"/>
        </a:p>
      </dgm:t>
    </dgm:pt>
    <dgm:pt modelId="{86E343A9-9EC7-4DA8-9561-8ABE771C0020}">
      <dgm:prSet/>
      <dgm:spPr/>
      <dgm:t>
        <a:bodyPr/>
        <a:lstStyle/>
        <a:p>
          <a:r>
            <a:rPr lang="en-IN"/>
            <a:t>Gnana Prasuna Pulipaka</a:t>
          </a:r>
        </a:p>
      </dgm:t>
    </dgm:pt>
    <dgm:pt modelId="{0F9121F5-C7C3-4A86-BA85-DC412EED9489}" type="parTrans" cxnId="{94F21A81-A488-4F7F-9DC5-E9B92326E2EA}">
      <dgm:prSet/>
      <dgm:spPr/>
      <dgm:t>
        <a:bodyPr/>
        <a:lstStyle/>
        <a:p>
          <a:endParaRPr lang="en-IN"/>
        </a:p>
      </dgm:t>
    </dgm:pt>
    <dgm:pt modelId="{DDC934A3-316D-44D5-B724-80AC9A36D898}" type="sibTrans" cxnId="{94F21A81-A488-4F7F-9DC5-E9B92326E2EA}">
      <dgm:prSet/>
      <dgm:spPr/>
      <dgm:t>
        <a:bodyPr/>
        <a:lstStyle/>
        <a:p>
          <a:endParaRPr lang="en-IN"/>
        </a:p>
      </dgm:t>
    </dgm:pt>
    <dgm:pt modelId="{BF7C3ACB-61E9-4592-9829-389B02F70992}">
      <dgm:prSet/>
      <dgm:spPr/>
      <dgm:t>
        <a:bodyPr/>
        <a:lstStyle/>
        <a:p>
          <a:r>
            <a:rPr lang="en-IN"/>
            <a:t>Kausik Valeti</a:t>
          </a:r>
        </a:p>
      </dgm:t>
    </dgm:pt>
    <dgm:pt modelId="{6BB77867-9B69-4B43-9630-EB77A4BE2B0A}" type="parTrans" cxnId="{EDDD5417-5F01-4832-A353-9D88653F777E}">
      <dgm:prSet/>
      <dgm:spPr/>
      <dgm:t>
        <a:bodyPr/>
        <a:lstStyle/>
        <a:p>
          <a:endParaRPr lang="en-IN"/>
        </a:p>
      </dgm:t>
    </dgm:pt>
    <dgm:pt modelId="{BBF2B5A9-71AF-406C-92F6-E047D96C8E60}" type="sibTrans" cxnId="{EDDD5417-5F01-4832-A353-9D88653F777E}">
      <dgm:prSet/>
      <dgm:spPr/>
      <dgm:t>
        <a:bodyPr/>
        <a:lstStyle/>
        <a:p>
          <a:endParaRPr lang="en-IN"/>
        </a:p>
      </dgm:t>
    </dgm:pt>
    <dgm:pt modelId="{0C0C6019-091F-4FB8-B9BB-78665830924E}" type="pres">
      <dgm:prSet presAssocID="{6FE73F12-1094-41CA-89C5-CEDE732FF3A7}" presName="vert0" presStyleCnt="0">
        <dgm:presLayoutVars>
          <dgm:dir/>
          <dgm:animOne val="branch"/>
          <dgm:animLvl val="lvl"/>
        </dgm:presLayoutVars>
      </dgm:prSet>
      <dgm:spPr/>
    </dgm:pt>
    <dgm:pt modelId="{E61A6536-F10A-43D3-BDFF-2B864520E3B8}" type="pres">
      <dgm:prSet presAssocID="{ABA2B5EE-47DB-4E8E-A3C8-D85E23068F03}" presName="thickLine" presStyleLbl="alignNode1" presStyleIdx="0" presStyleCnt="7"/>
      <dgm:spPr/>
    </dgm:pt>
    <dgm:pt modelId="{27FBA7FD-F25A-4078-957A-9A11AC0ECD39}" type="pres">
      <dgm:prSet presAssocID="{ABA2B5EE-47DB-4E8E-A3C8-D85E23068F03}" presName="horz1" presStyleCnt="0"/>
      <dgm:spPr/>
    </dgm:pt>
    <dgm:pt modelId="{46C7291F-9676-45D3-A8BF-06F55A55B289}" type="pres">
      <dgm:prSet presAssocID="{ABA2B5EE-47DB-4E8E-A3C8-D85E23068F03}" presName="tx1" presStyleLbl="revTx" presStyleIdx="0" presStyleCnt="7"/>
      <dgm:spPr/>
    </dgm:pt>
    <dgm:pt modelId="{69FFC7D9-178F-46A9-A4A0-5706434F9672}" type="pres">
      <dgm:prSet presAssocID="{ABA2B5EE-47DB-4E8E-A3C8-D85E23068F03}" presName="vert1" presStyleCnt="0"/>
      <dgm:spPr/>
    </dgm:pt>
    <dgm:pt modelId="{A45814AE-DFD0-4288-8071-212E767E2ED2}" type="pres">
      <dgm:prSet presAssocID="{D35FA5F5-7C80-4F56-8234-1B2A924D66D9}" presName="thickLine" presStyleLbl="alignNode1" presStyleIdx="1" presStyleCnt="7"/>
      <dgm:spPr/>
    </dgm:pt>
    <dgm:pt modelId="{9FD95A81-E172-4523-AD81-1630CEB277F3}" type="pres">
      <dgm:prSet presAssocID="{D35FA5F5-7C80-4F56-8234-1B2A924D66D9}" presName="horz1" presStyleCnt="0"/>
      <dgm:spPr/>
    </dgm:pt>
    <dgm:pt modelId="{1DA0FB19-AFFB-4E86-84E9-838192A568D6}" type="pres">
      <dgm:prSet presAssocID="{D35FA5F5-7C80-4F56-8234-1B2A924D66D9}" presName="tx1" presStyleLbl="revTx" presStyleIdx="1" presStyleCnt="7"/>
      <dgm:spPr/>
    </dgm:pt>
    <dgm:pt modelId="{9DBAF067-BC4E-4296-BF4D-93F3BE33C209}" type="pres">
      <dgm:prSet presAssocID="{D35FA5F5-7C80-4F56-8234-1B2A924D66D9}" presName="vert1" presStyleCnt="0"/>
      <dgm:spPr/>
    </dgm:pt>
    <dgm:pt modelId="{85457915-A910-47D0-840E-AC6B6620006F}" type="pres">
      <dgm:prSet presAssocID="{C2F79DDD-8344-44BA-A379-233C80107B30}" presName="thickLine" presStyleLbl="alignNode1" presStyleIdx="2" presStyleCnt="7"/>
      <dgm:spPr/>
    </dgm:pt>
    <dgm:pt modelId="{BBC80B1A-EEDF-4C95-984A-D0C93D06D046}" type="pres">
      <dgm:prSet presAssocID="{C2F79DDD-8344-44BA-A379-233C80107B30}" presName="horz1" presStyleCnt="0"/>
      <dgm:spPr/>
    </dgm:pt>
    <dgm:pt modelId="{575CAC19-D933-4BEA-9FC5-6502774F7EA8}" type="pres">
      <dgm:prSet presAssocID="{C2F79DDD-8344-44BA-A379-233C80107B30}" presName="tx1" presStyleLbl="revTx" presStyleIdx="2" presStyleCnt="7"/>
      <dgm:spPr/>
    </dgm:pt>
    <dgm:pt modelId="{190A2FF3-CFBE-487F-85AC-3F9FCE3F0DE9}" type="pres">
      <dgm:prSet presAssocID="{C2F79DDD-8344-44BA-A379-233C80107B30}" presName="vert1" presStyleCnt="0"/>
      <dgm:spPr/>
    </dgm:pt>
    <dgm:pt modelId="{D7538D1A-075B-42C4-9648-6492027956E7}" type="pres">
      <dgm:prSet presAssocID="{57811F5E-1D86-45BA-8797-2D5ECF91E7B1}" presName="thickLine" presStyleLbl="alignNode1" presStyleIdx="3" presStyleCnt="7"/>
      <dgm:spPr/>
    </dgm:pt>
    <dgm:pt modelId="{D629585D-550F-41DA-9976-3EDE8889B1D9}" type="pres">
      <dgm:prSet presAssocID="{57811F5E-1D86-45BA-8797-2D5ECF91E7B1}" presName="horz1" presStyleCnt="0"/>
      <dgm:spPr/>
    </dgm:pt>
    <dgm:pt modelId="{39B81460-6EFD-4284-98FA-EAF1C866F44E}" type="pres">
      <dgm:prSet presAssocID="{57811F5E-1D86-45BA-8797-2D5ECF91E7B1}" presName="tx1" presStyleLbl="revTx" presStyleIdx="3" presStyleCnt="7"/>
      <dgm:spPr/>
    </dgm:pt>
    <dgm:pt modelId="{82C0259F-44F3-4563-A5B8-51A0BC85ED88}" type="pres">
      <dgm:prSet presAssocID="{57811F5E-1D86-45BA-8797-2D5ECF91E7B1}" presName="vert1" presStyleCnt="0"/>
      <dgm:spPr/>
    </dgm:pt>
    <dgm:pt modelId="{B5E53B81-CDA8-4C09-BEDF-546B95F45DB4}" type="pres">
      <dgm:prSet presAssocID="{3C245D66-A536-4DB7-97FA-B1952D67CD80}" presName="thickLine" presStyleLbl="alignNode1" presStyleIdx="4" presStyleCnt="7"/>
      <dgm:spPr/>
    </dgm:pt>
    <dgm:pt modelId="{552CC17B-88F4-4F3B-9F2C-B7A7D4832357}" type="pres">
      <dgm:prSet presAssocID="{3C245D66-A536-4DB7-97FA-B1952D67CD80}" presName="horz1" presStyleCnt="0"/>
      <dgm:spPr/>
    </dgm:pt>
    <dgm:pt modelId="{69DD54CD-2FD1-4892-BD09-B49EB8FD0A41}" type="pres">
      <dgm:prSet presAssocID="{3C245D66-A536-4DB7-97FA-B1952D67CD80}" presName="tx1" presStyleLbl="revTx" presStyleIdx="4" presStyleCnt="7"/>
      <dgm:spPr/>
    </dgm:pt>
    <dgm:pt modelId="{A751E98F-0E8B-4C81-AFB4-4EA613B163C7}" type="pres">
      <dgm:prSet presAssocID="{3C245D66-A536-4DB7-97FA-B1952D67CD80}" presName="vert1" presStyleCnt="0"/>
      <dgm:spPr/>
    </dgm:pt>
    <dgm:pt modelId="{99AFC3F3-69E5-4E4A-92B4-D9580D76789E}" type="pres">
      <dgm:prSet presAssocID="{86E343A9-9EC7-4DA8-9561-8ABE771C0020}" presName="thickLine" presStyleLbl="alignNode1" presStyleIdx="5" presStyleCnt="7"/>
      <dgm:spPr/>
    </dgm:pt>
    <dgm:pt modelId="{2EA074E8-E2D5-4245-8580-57D1BC972DB1}" type="pres">
      <dgm:prSet presAssocID="{86E343A9-9EC7-4DA8-9561-8ABE771C0020}" presName="horz1" presStyleCnt="0"/>
      <dgm:spPr/>
    </dgm:pt>
    <dgm:pt modelId="{90BE417E-3FDD-4AFE-9004-9C8E44174E8F}" type="pres">
      <dgm:prSet presAssocID="{86E343A9-9EC7-4DA8-9561-8ABE771C0020}" presName="tx1" presStyleLbl="revTx" presStyleIdx="5" presStyleCnt="7"/>
      <dgm:spPr/>
    </dgm:pt>
    <dgm:pt modelId="{DE05A8B7-811F-461F-B0D3-77EADB57C6E8}" type="pres">
      <dgm:prSet presAssocID="{86E343A9-9EC7-4DA8-9561-8ABE771C0020}" presName="vert1" presStyleCnt="0"/>
      <dgm:spPr/>
    </dgm:pt>
    <dgm:pt modelId="{0620C4D7-F49F-48AA-BA07-6BD914A28644}" type="pres">
      <dgm:prSet presAssocID="{BF7C3ACB-61E9-4592-9829-389B02F70992}" presName="thickLine" presStyleLbl="alignNode1" presStyleIdx="6" presStyleCnt="7"/>
      <dgm:spPr/>
    </dgm:pt>
    <dgm:pt modelId="{EC167B62-4031-4BA0-8E2B-9FF3F49B2FA6}" type="pres">
      <dgm:prSet presAssocID="{BF7C3ACB-61E9-4592-9829-389B02F70992}" presName="horz1" presStyleCnt="0"/>
      <dgm:spPr/>
    </dgm:pt>
    <dgm:pt modelId="{8722ACAD-EC9E-4661-BAB0-E28369BCAC10}" type="pres">
      <dgm:prSet presAssocID="{BF7C3ACB-61E9-4592-9829-389B02F70992}" presName="tx1" presStyleLbl="revTx" presStyleIdx="6" presStyleCnt="7"/>
      <dgm:spPr/>
    </dgm:pt>
    <dgm:pt modelId="{03F9A53C-4107-4942-86EF-80CD69722CAC}" type="pres">
      <dgm:prSet presAssocID="{BF7C3ACB-61E9-4592-9829-389B02F70992}" presName="vert1" presStyleCnt="0"/>
      <dgm:spPr/>
    </dgm:pt>
  </dgm:ptLst>
  <dgm:cxnLst>
    <dgm:cxn modelId="{B882A607-AC67-444C-A76C-6BDD4EA5E833}" type="presOf" srcId="{57811F5E-1D86-45BA-8797-2D5ECF91E7B1}" destId="{39B81460-6EFD-4284-98FA-EAF1C866F44E}" srcOrd="0" destOrd="0" presId="urn:microsoft.com/office/officeart/2008/layout/LinedList"/>
    <dgm:cxn modelId="{21CC4808-9F70-4B94-95CB-3EA4C24684ED}" type="presOf" srcId="{86E343A9-9EC7-4DA8-9561-8ABE771C0020}" destId="{90BE417E-3FDD-4AFE-9004-9C8E44174E8F}" srcOrd="0" destOrd="0" presId="urn:microsoft.com/office/officeart/2008/layout/LinedList"/>
    <dgm:cxn modelId="{2AA26D11-B48B-4FCC-A2C0-62052E255C2D}" type="presOf" srcId="{D35FA5F5-7C80-4F56-8234-1B2A924D66D9}" destId="{1DA0FB19-AFFB-4E86-84E9-838192A568D6}" srcOrd="0" destOrd="0" presId="urn:microsoft.com/office/officeart/2008/layout/LinedList"/>
    <dgm:cxn modelId="{EDDD5417-5F01-4832-A353-9D88653F777E}" srcId="{6FE73F12-1094-41CA-89C5-CEDE732FF3A7}" destId="{BF7C3ACB-61E9-4592-9829-389B02F70992}" srcOrd="6" destOrd="0" parTransId="{6BB77867-9B69-4B43-9630-EB77A4BE2B0A}" sibTransId="{BBF2B5A9-71AF-406C-92F6-E047D96C8E60}"/>
    <dgm:cxn modelId="{6736C027-57E4-456A-AFB1-FBBE5F650E22}" type="presOf" srcId="{ABA2B5EE-47DB-4E8E-A3C8-D85E23068F03}" destId="{46C7291F-9676-45D3-A8BF-06F55A55B289}" srcOrd="0" destOrd="0" presId="urn:microsoft.com/office/officeart/2008/layout/LinedList"/>
    <dgm:cxn modelId="{6919B566-4EED-4E13-9C22-C682FEF90123}" srcId="{6FE73F12-1094-41CA-89C5-CEDE732FF3A7}" destId="{D35FA5F5-7C80-4F56-8234-1B2A924D66D9}" srcOrd="1" destOrd="0" parTransId="{0C701EE6-634E-4D7D-A5F5-CAAC218AF337}" sibTransId="{01D3686D-58CC-41B6-A3FA-1ABEAC0021E2}"/>
    <dgm:cxn modelId="{7C644450-7A92-4FE9-B030-888EC734BC48}" srcId="{6FE73F12-1094-41CA-89C5-CEDE732FF3A7}" destId="{3C245D66-A536-4DB7-97FA-B1952D67CD80}" srcOrd="4" destOrd="0" parTransId="{1AF11BC3-319A-4699-A7D2-C7289C568225}" sibTransId="{9217545D-8BD8-45FC-8029-F7E86F04B3AB}"/>
    <dgm:cxn modelId="{071B417D-3C2A-4309-809E-9D5F96421E1F}" srcId="{6FE73F12-1094-41CA-89C5-CEDE732FF3A7}" destId="{C2F79DDD-8344-44BA-A379-233C80107B30}" srcOrd="2" destOrd="0" parTransId="{DC60D84E-F5D9-4153-BF41-D0EBA252BB1C}" sibTransId="{FCAF3CDD-FCFB-4E06-8D82-19ED2A92D8BA}"/>
    <dgm:cxn modelId="{94F21A81-A488-4F7F-9DC5-E9B92326E2EA}" srcId="{6FE73F12-1094-41CA-89C5-CEDE732FF3A7}" destId="{86E343A9-9EC7-4DA8-9561-8ABE771C0020}" srcOrd="5" destOrd="0" parTransId="{0F9121F5-C7C3-4A86-BA85-DC412EED9489}" sibTransId="{DDC934A3-316D-44D5-B724-80AC9A36D898}"/>
    <dgm:cxn modelId="{54E67A88-70F1-4251-A3EB-E57549A3440A}" srcId="{6FE73F12-1094-41CA-89C5-CEDE732FF3A7}" destId="{57811F5E-1D86-45BA-8797-2D5ECF91E7B1}" srcOrd="3" destOrd="0" parTransId="{D2852D3C-BD47-4D11-9227-35257BCACE02}" sibTransId="{4D4D2B9D-19DC-43B9-A005-F279844D6E8E}"/>
    <dgm:cxn modelId="{0E0C599C-EA92-48CA-AD90-84B4DAE0728E}" type="presOf" srcId="{C2F79DDD-8344-44BA-A379-233C80107B30}" destId="{575CAC19-D933-4BEA-9FC5-6502774F7EA8}" srcOrd="0" destOrd="0" presId="urn:microsoft.com/office/officeart/2008/layout/LinedList"/>
    <dgm:cxn modelId="{545CA8AE-2E77-495B-95B8-F646ACDB3F18}" type="presOf" srcId="{BF7C3ACB-61E9-4592-9829-389B02F70992}" destId="{8722ACAD-EC9E-4661-BAB0-E28369BCAC10}" srcOrd="0" destOrd="0" presId="urn:microsoft.com/office/officeart/2008/layout/LinedList"/>
    <dgm:cxn modelId="{CF1EF7BB-8A81-4379-8808-96C76B970560}" type="presOf" srcId="{6FE73F12-1094-41CA-89C5-CEDE732FF3A7}" destId="{0C0C6019-091F-4FB8-B9BB-78665830924E}" srcOrd="0" destOrd="0" presId="urn:microsoft.com/office/officeart/2008/layout/LinedList"/>
    <dgm:cxn modelId="{827F64EC-8B8C-4415-AFF1-834D14DC3DF7}" srcId="{6FE73F12-1094-41CA-89C5-CEDE732FF3A7}" destId="{ABA2B5EE-47DB-4E8E-A3C8-D85E23068F03}" srcOrd="0" destOrd="0" parTransId="{DE3EB764-CE2B-424D-9939-5DA3DC214B8F}" sibTransId="{6EFB5063-536B-4D5E-9671-779D65AD7EB9}"/>
    <dgm:cxn modelId="{553144F8-861A-485F-BFFB-2146D081674D}" type="presOf" srcId="{3C245D66-A536-4DB7-97FA-B1952D67CD80}" destId="{69DD54CD-2FD1-4892-BD09-B49EB8FD0A41}" srcOrd="0" destOrd="0" presId="urn:microsoft.com/office/officeart/2008/layout/LinedList"/>
    <dgm:cxn modelId="{1023DAC1-B2D6-45A7-99D5-5D0DE0666330}" type="presParOf" srcId="{0C0C6019-091F-4FB8-B9BB-78665830924E}" destId="{E61A6536-F10A-43D3-BDFF-2B864520E3B8}" srcOrd="0" destOrd="0" presId="urn:microsoft.com/office/officeart/2008/layout/LinedList"/>
    <dgm:cxn modelId="{222EBD24-22A8-47B1-982E-EDF9E9410932}" type="presParOf" srcId="{0C0C6019-091F-4FB8-B9BB-78665830924E}" destId="{27FBA7FD-F25A-4078-957A-9A11AC0ECD39}" srcOrd="1" destOrd="0" presId="urn:microsoft.com/office/officeart/2008/layout/LinedList"/>
    <dgm:cxn modelId="{E75376CD-E607-4C3B-88A5-EC8523E5C7BE}" type="presParOf" srcId="{27FBA7FD-F25A-4078-957A-9A11AC0ECD39}" destId="{46C7291F-9676-45D3-A8BF-06F55A55B289}" srcOrd="0" destOrd="0" presId="urn:microsoft.com/office/officeart/2008/layout/LinedList"/>
    <dgm:cxn modelId="{3615B587-A1AC-460D-B683-393EC371D35D}" type="presParOf" srcId="{27FBA7FD-F25A-4078-957A-9A11AC0ECD39}" destId="{69FFC7D9-178F-46A9-A4A0-5706434F9672}" srcOrd="1" destOrd="0" presId="urn:microsoft.com/office/officeart/2008/layout/LinedList"/>
    <dgm:cxn modelId="{4F90EEBB-CAE1-491B-9697-95B3F635C168}" type="presParOf" srcId="{0C0C6019-091F-4FB8-B9BB-78665830924E}" destId="{A45814AE-DFD0-4288-8071-212E767E2ED2}" srcOrd="2" destOrd="0" presId="urn:microsoft.com/office/officeart/2008/layout/LinedList"/>
    <dgm:cxn modelId="{4E097E8E-F605-4DFA-B4F0-1FC899BD8D6F}" type="presParOf" srcId="{0C0C6019-091F-4FB8-B9BB-78665830924E}" destId="{9FD95A81-E172-4523-AD81-1630CEB277F3}" srcOrd="3" destOrd="0" presId="urn:microsoft.com/office/officeart/2008/layout/LinedList"/>
    <dgm:cxn modelId="{C98B7AE6-560B-440A-9228-930DD9485FBE}" type="presParOf" srcId="{9FD95A81-E172-4523-AD81-1630CEB277F3}" destId="{1DA0FB19-AFFB-4E86-84E9-838192A568D6}" srcOrd="0" destOrd="0" presId="urn:microsoft.com/office/officeart/2008/layout/LinedList"/>
    <dgm:cxn modelId="{A9038A6C-CB7D-494C-AF87-D794E8C6062B}" type="presParOf" srcId="{9FD95A81-E172-4523-AD81-1630CEB277F3}" destId="{9DBAF067-BC4E-4296-BF4D-93F3BE33C209}" srcOrd="1" destOrd="0" presId="urn:microsoft.com/office/officeart/2008/layout/LinedList"/>
    <dgm:cxn modelId="{AA9E3A6C-2449-49F7-868B-3B631F14405B}" type="presParOf" srcId="{0C0C6019-091F-4FB8-B9BB-78665830924E}" destId="{85457915-A910-47D0-840E-AC6B6620006F}" srcOrd="4" destOrd="0" presId="urn:microsoft.com/office/officeart/2008/layout/LinedList"/>
    <dgm:cxn modelId="{D22E78CC-B293-4A7D-9A84-D6383BF94CE6}" type="presParOf" srcId="{0C0C6019-091F-4FB8-B9BB-78665830924E}" destId="{BBC80B1A-EEDF-4C95-984A-D0C93D06D046}" srcOrd="5" destOrd="0" presId="urn:microsoft.com/office/officeart/2008/layout/LinedList"/>
    <dgm:cxn modelId="{B7B20398-040C-4A96-970A-F22C3BBE6C54}" type="presParOf" srcId="{BBC80B1A-EEDF-4C95-984A-D0C93D06D046}" destId="{575CAC19-D933-4BEA-9FC5-6502774F7EA8}" srcOrd="0" destOrd="0" presId="urn:microsoft.com/office/officeart/2008/layout/LinedList"/>
    <dgm:cxn modelId="{BBBCFEE5-6FF5-4B25-80E7-573A7ED0FCA1}" type="presParOf" srcId="{BBC80B1A-EEDF-4C95-984A-D0C93D06D046}" destId="{190A2FF3-CFBE-487F-85AC-3F9FCE3F0DE9}" srcOrd="1" destOrd="0" presId="urn:microsoft.com/office/officeart/2008/layout/LinedList"/>
    <dgm:cxn modelId="{7D13B1E3-9179-4A34-8F9F-ADEACA5BD702}" type="presParOf" srcId="{0C0C6019-091F-4FB8-B9BB-78665830924E}" destId="{D7538D1A-075B-42C4-9648-6492027956E7}" srcOrd="6" destOrd="0" presId="urn:microsoft.com/office/officeart/2008/layout/LinedList"/>
    <dgm:cxn modelId="{4255ABE2-AB02-406F-A1F3-E6BEDB5880E5}" type="presParOf" srcId="{0C0C6019-091F-4FB8-B9BB-78665830924E}" destId="{D629585D-550F-41DA-9976-3EDE8889B1D9}" srcOrd="7" destOrd="0" presId="urn:microsoft.com/office/officeart/2008/layout/LinedList"/>
    <dgm:cxn modelId="{C9EC51A4-E9B5-48B7-B1E7-E7520A363E59}" type="presParOf" srcId="{D629585D-550F-41DA-9976-3EDE8889B1D9}" destId="{39B81460-6EFD-4284-98FA-EAF1C866F44E}" srcOrd="0" destOrd="0" presId="urn:microsoft.com/office/officeart/2008/layout/LinedList"/>
    <dgm:cxn modelId="{DA8C4A68-F61D-4902-BC62-8AB23B3905B4}" type="presParOf" srcId="{D629585D-550F-41DA-9976-3EDE8889B1D9}" destId="{82C0259F-44F3-4563-A5B8-51A0BC85ED88}" srcOrd="1" destOrd="0" presId="urn:microsoft.com/office/officeart/2008/layout/LinedList"/>
    <dgm:cxn modelId="{BE57F0F8-C3F4-47AF-A0A9-1F818D096691}" type="presParOf" srcId="{0C0C6019-091F-4FB8-B9BB-78665830924E}" destId="{B5E53B81-CDA8-4C09-BEDF-546B95F45DB4}" srcOrd="8" destOrd="0" presId="urn:microsoft.com/office/officeart/2008/layout/LinedList"/>
    <dgm:cxn modelId="{431F06FF-73D1-45CC-97EC-2D0D128B7D6D}" type="presParOf" srcId="{0C0C6019-091F-4FB8-B9BB-78665830924E}" destId="{552CC17B-88F4-4F3B-9F2C-B7A7D4832357}" srcOrd="9" destOrd="0" presId="urn:microsoft.com/office/officeart/2008/layout/LinedList"/>
    <dgm:cxn modelId="{21635E1D-930A-45A3-BB5B-D83A867136DB}" type="presParOf" srcId="{552CC17B-88F4-4F3B-9F2C-B7A7D4832357}" destId="{69DD54CD-2FD1-4892-BD09-B49EB8FD0A41}" srcOrd="0" destOrd="0" presId="urn:microsoft.com/office/officeart/2008/layout/LinedList"/>
    <dgm:cxn modelId="{21D75EA3-7BBA-4938-8B21-1413F0337D26}" type="presParOf" srcId="{552CC17B-88F4-4F3B-9F2C-B7A7D4832357}" destId="{A751E98F-0E8B-4C81-AFB4-4EA613B163C7}" srcOrd="1" destOrd="0" presId="urn:microsoft.com/office/officeart/2008/layout/LinedList"/>
    <dgm:cxn modelId="{CCFAFFFE-7BFB-4B90-996D-0E795C59F779}" type="presParOf" srcId="{0C0C6019-091F-4FB8-B9BB-78665830924E}" destId="{99AFC3F3-69E5-4E4A-92B4-D9580D76789E}" srcOrd="10" destOrd="0" presId="urn:microsoft.com/office/officeart/2008/layout/LinedList"/>
    <dgm:cxn modelId="{6D2E4162-4D0F-4741-9DDA-552DDAA8705F}" type="presParOf" srcId="{0C0C6019-091F-4FB8-B9BB-78665830924E}" destId="{2EA074E8-E2D5-4245-8580-57D1BC972DB1}" srcOrd="11" destOrd="0" presId="urn:microsoft.com/office/officeart/2008/layout/LinedList"/>
    <dgm:cxn modelId="{2ABA1141-6EF1-40C3-8E44-BCD3D25E5611}" type="presParOf" srcId="{2EA074E8-E2D5-4245-8580-57D1BC972DB1}" destId="{90BE417E-3FDD-4AFE-9004-9C8E44174E8F}" srcOrd="0" destOrd="0" presId="urn:microsoft.com/office/officeart/2008/layout/LinedList"/>
    <dgm:cxn modelId="{A2AE53F6-94CA-4FC3-90B4-A2B09BCD5149}" type="presParOf" srcId="{2EA074E8-E2D5-4245-8580-57D1BC972DB1}" destId="{DE05A8B7-811F-461F-B0D3-77EADB57C6E8}" srcOrd="1" destOrd="0" presId="urn:microsoft.com/office/officeart/2008/layout/LinedList"/>
    <dgm:cxn modelId="{5ABCDF04-3010-4536-8D5C-55FF4B49EEB9}" type="presParOf" srcId="{0C0C6019-091F-4FB8-B9BB-78665830924E}" destId="{0620C4D7-F49F-48AA-BA07-6BD914A28644}" srcOrd="12" destOrd="0" presId="urn:microsoft.com/office/officeart/2008/layout/LinedList"/>
    <dgm:cxn modelId="{CE2507E8-BA13-4716-B34A-EC7885F489BE}" type="presParOf" srcId="{0C0C6019-091F-4FB8-B9BB-78665830924E}" destId="{EC167B62-4031-4BA0-8E2B-9FF3F49B2FA6}" srcOrd="13" destOrd="0" presId="urn:microsoft.com/office/officeart/2008/layout/LinedList"/>
    <dgm:cxn modelId="{3CD56E7C-89E1-43F8-A3A5-AE60CC32CC54}" type="presParOf" srcId="{EC167B62-4031-4BA0-8E2B-9FF3F49B2FA6}" destId="{8722ACAD-EC9E-4661-BAB0-E28369BCAC10}" srcOrd="0" destOrd="0" presId="urn:microsoft.com/office/officeart/2008/layout/LinedList"/>
    <dgm:cxn modelId="{F71890E1-A491-418F-B547-A75478148EFB}" type="presParOf" srcId="{EC167B62-4031-4BA0-8E2B-9FF3F49B2FA6}" destId="{03F9A53C-4107-4942-86EF-80CD69722CA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774F31-C427-4778-82DA-A5F64BE421E2}" type="doc">
      <dgm:prSet loTypeId="urn:microsoft.com/office/officeart/2005/8/layout/process5" loCatId="process" qsTypeId="urn:microsoft.com/office/officeart/2005/8/quickstyle/simple4" qsCatId="simple" csTypeId="urn:microsoft.com/office/officeart/2005/8/colors/accent3_2" csCatId="accent3" phldr="1"/>
      <dgm:spPr/>
      <dgm:t>
        <a:bodyPr/>
        <a:lstStyle/>
        <a:p>
          <a:endParaRPr lang="en-IN"/>
        </a:p>
      </dgm:t>
    </dgm:pt>
    <dgm:pt modelId="{D5D03645-ED56-4D46-A984-FD6927490106}">
      <dgm:prSet/>
      <dgm:spPr/>
      <dgm:t>
        <a:bodyPr/>
        <a:lstStyle/>
        <a:p>
          <a:r>
            <a:rPr lang="en-IN"/>
            <a:t>We pre-processed the data by removing the text columns which is not necessary for predicting our response variable (Yards) ,we also removed Null values which does not impact much on our dataset to predict our response variable. </a:t>
          </a:r>
        </a:p>
      </dgm:t>
    </dgm:pt>
    <dgm:pt modelId="{DC512527-EC4B-4DEA-9281-46ED11745987}" type="sibTrans" cxnId="{FB0C602E-7ACF-4CB8-857B-5B1291B794AE}">
      <dgm:prSet/>
      <dgm:spPr/>
      <dgm:t>
        <a:bodyPr/>
        <a:lstStyle/>
        <a:p>
          <a:endParaRPr lang="en-IN"/>
        </a:p>
      </dgm:t>
    </dgm:pt>
    <dgm:pt modelId="{B87CEB5D-2B70-43A8-B5AE-0B9C75D9770C}" type="parTrans" cxnId="{FB0C602E-7ACF-4CB8-857B-5B1291B794AE}">
      <dgm:prSet/>
      <dgm:spPr/>
      <dgm:t>
        <a:bodyPr/>
        <a:lstStyle/>
        <a:p>
          <a:endParaRPr lang="en-IN"/>
        </a:p>
      </dgm:t>
    </dgm:pt>
    <dgm:pt modelId="{D5F11F6B-0701-4A0A-BD6E-06040B0E030C}" type="pres">
      <dgm:prSet presAssocID="{92774F31-C427-4778-82DA-A5F64BE421E2}" presName="diagram" presStyleCnt="0">
        <dgm:presLayoutVars>
          <dgm:dir/>
          <dgm:resizeHandles val="exact"/>
        </dgm:presLayoutVars>
      </dgm:prSet>
      <dgm:spPr/>
    </dgm:pt>
    <dgm:pt modelId="{97AD44D4-5343-42B7-BD4E-305150F9FC1D}" type="pres">
      <dgm:prSet presAssocID="{D5D03645-ED56-4D46-A984-FD6927490106}" presName="node" presStyleLbl="node1" presStyleIdx="0" presStyleCnt="1">
        <dgm:presLayoutVars>
          <dgm:bulletEnabled val="1"/>
        </dgm:presLayoutVars>
      </dgm:prSet>
      <dgm:spPr/>
    </dgm:pt>
  </dgm:ptLst>
  <dgm:cxnLst>
    <dgm:cxn modelId="{FB0C602E-7ACF-4CB8-857B-5B1291B794AE}" srcId="{92774F31-C427-4778-82DA-A5F64BE421E2}" destId="{D5D03645-ED56-4D46-A984-FD6927490106}" srcOrd="0" destOrd="0" parTransId="{B87CEB5D-2B70-43A8-B5AE-0B9C75D9770C}" sibTransId="{DC512527-EC4B-4DEA-9281-46ED11745987}"/>
    <dgm:cxn modelId="{B66132A9-9EC9-4BE1-951A-EF381DD86841}" type="presOf" srcId="{D5D03645-ED56-4D46-A984-FD6927490106}" destId="{97AD44D4-5343-42B7-BD4E-305150F9FC1D}" srcOrd="0" destOrd="0" presId="urn:microsoft.com/office/officeart/2005/8/layout/process5"/>
    <dgm:cxn modelId="{5BBA0FE6-088D-4A40-BF21-9A9589968FEA}" type="presOf" srcId="{92774F31-C427-4778-82DA-A5F64BE421E2}" destId="{D5F11F6B-0701-4A0A-BD6E-06040B0E030C}" srcOrd="0" destOrd="0" presId="urn:microsoft.com/office/officeart/2005/8/layout/process5"/>
    <dgm:cxn modelId="{5F4CF971-BEE0-44D0-A59B-9F6CFC4A21D6}" type="presParOf" srcId="{D5F11F6B-0701-4A0A-BD6E-06040B0E030C}" destId="{97AD44D4-5343-42B7-BD4E-305150F9FC1D}" srcOrd="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2A4CFE-5C78-485E-8BB4-AE42DD7E75DB}"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IN"/>
        </a:p>
      </dgm:t>
    </dgm:pt>
    <dgm:pt modelId="{E496B0BF-C83A-4318-B969-B13B1DE97E7A}">
      <dgm:prSet/>
      <dgm:spPr/>
      <dgm:t>
        <a:bodyPr/>
        <a:lstStyle/>
        <a:p>
          <a:r>
            <a:rPr lang="en-US"/>
            <a:t>Deeper insight into rushing plays will help teams, media, and fans better understand the skill of players and the strategies of coaches. </a:t>
          </a:r>
          <a:endParaRPr lang="en-IN"/>
        </a:p>
      </dgm:t>
    </dgm:pt>
    <dgm:pt modelId="{CC848500-9993-458B-88E6-A76FE8910FC7}" type="parTrans" cxnId="{CBD72458-3331-46B6-9704-C144B9CFFCCB}">
      <dgm:prSet/>
      <dgm:spPr/>
      <dgm:t>
        <a:bodyPr/>
        <a:lstStyle/>
        <a:p>
          <a:endParaRPr lang="en-IN"/>
        </a:p>
      </dgm:t>
    </dgm:pt>
    <dgm:pt modelId="{2D89CC93-8F00-4383-A998-B528B8F6C620}" type="sibTrans" cxnId="{CBD72458-3331-46B6-9704-C144B9CFFCCB}">
      <dgm:prSet/>
      <dgm:spPr/>
      <dgm:t>
        <a:bodyPr/>
        <a:lstStyle/>
        <a:p>
          <a:endParaRPr lang="en-IN"/>
        </a:p>
      </dgm:t>
    </dgm:pt>
    <dgm:pt modelId="{659B7D3D-3144-46C5-BD7D-4E6F90FFCBE8}">
      <dgm:prSet/>
      <dgm:spPr/>
      <dgm:t>
        <a:bodyPr/>
        <a:lstStyle/>
        <a:p>
          <a:r>
            <a:rPr lang="en-IN"/>
            <a:t>Moreover </a:t>
          </a:r>
          <a:r>
            <a:rPr lang="en-US" b="0" i="0"/>
            <a:t>also assists the NFL and its teams evaluate the ball carrier, his teammates, his coach, and the opposing defense.</a:t>
          </a:r>
          <a:endParaRPr lang="en-IN"/>
        </a:p>
      </dgm:t>
    </dgm:pt>
    <dgm:pt modelId="{1993DA5D-F60A-4B47-8CC8-1842D28F2034}" type="parTrans" cxnId="{38566589-66BF-4ECE-B5A5-3F4A3C0C2A52}">
      <dgm:prSet/>
      <dgm:spPr/>
      <dgm:t>
        <a:bodyPr/>
        <a:lstStyle/>
        <a:p>
          <a:endParaRPr lang="en-IN"/>
        </a:p>
      </dgm:t>
    </dgm:pt>
    <dgm:pt modelId="{BC5BE3E6-663C-4750-AA64-80D3A4505571}" type="sibTrans" cxnId="{38566589-66BF-4ECE-B5A5-3F4A3C0C2A52}">
      <dgm:prSet/>
      <dgm:spPr/>
      <dgm:t>
        <a:bodyPr/>
        <a:lstStyle/>
        <a:p>
          <a:endParaRPr lang="en-IN"/>
        </a:p>
      </dgm:t>
    </dgm:pt>
    <dgm:pt modelId="{C3233B7F-9224-4E1B-A10D-E2B4906050EE}">
      <dgm:prSet/>
      <dgm:spPr/>
      <dgm:t>
        <a:bodyPr/>
        <a:lstStyle/>
        <a:p>
          <a:r>
            <a:rPr lang="en-US" b="0" i="0"/>
            <a:t>NFL aims to provide better context into what contributes to a successful run play.</a:t>
          </a:r>
          <a:endParaRPr lang="en-IN"/>
        </a:p>
      </dgm:t>
    </dgm:pt>
    <dgm:pt modelId="{34FA2EE1-2C0A-45A9-ABA8-5EB9D621F19D}" type="parTrans" cxnId="{028D3D79-5925-4823-9011-77A273EB9689}">
      <dgm:prSet/>
      <dgm:spPr/>
      <dgm:t>
        <a:bodyPr/>
        <a:lstStyle/>
        <a:p>
          <a:endParaRPr lang="en-IN"/>
        </a:p>
      </dgm:t>
    </dgm:pt>
    <dgm:pt modelId="{32FCA562-689C-4141-84A6-B0A38872FA59}" type="sibTrans" cxnId="{028D3D79-5925-4823-9011-77A273EB9689}">
      <dgm:prSet/>
      <dgm:spPr/>
      <dgm:t>
        <a:bodyPr/>
        <a:lstStyle/>
        <a:p>
          <a:endParaRPr lang="en-IN"/>
        </a:p>
      </dgm:t>
    </dgm:pt>
    <dgm:pt modelId="{E0E57E00-6D11-433A-9CAB-B4CACCBF8561}" type="pres">
      <dgm:prSet presAssocID="{C62A4CFE-5C78-485E-8BB4-AE42DD7E75DB}" presName="vert0" presStyleCnt="0">
        <dgm:presLayoutVars>
          <dgm:dir/>
          <dgm:animOne val="branch"/>
          <dgm:animLvl val="lvl"/>
        </dgm:presLayoutVars>
      </dgm:prSet>
      <dgm:spPr/>
    </dgm:pt>
    <dgm:pt modelId="{65B70C05-1997-475B-9B5A-BC2D912FD656}" type="pres">
      <dgm:prSet presAssocID="{E496B0BF-C83A-4318-B969-B13B1DE97E7A}" presName="thickLine" presStyleLbl="alignNode1" presStyleIdx="0" presStyleCnt="3"/>
      <dgm:spPr/>
    </dgm:pt>
    <dgm:pt modelId="{EF2D1AB8-7C14-498A-9FCE-6E9C62162966}" type="pres">
      <dgm:prSet presAssocID="{E496B0BF-C83A-4318-B969-B13B1DE97E7A}" presName="horz1" presStyleCnt="0"/>
      <dgm:spPr/>
    </dgm:pt>
    <dgm:pt modelId="{81930F1C-D18A-48E7-B679-424EA73178AB}" type="pres">
      <dgm:prSet presAssocID="{E496B0BF-C83A-4318-B969-B13B1DE97E7A}" presName="tx1" presStyleLbl="revTx" presStyleIdx="0" presStyleCnt="3"/>
      <dgm:spPr/>
    </dgm:pt>
    <dgm:pt modelId="{A110DCE4-826C-4794-B0F1-999E750FFA53}" type="pres">
      <dgm:prSet presAssocID="{E496B0BF-C83A-4318-B969-B13B1DE97E7A}" presName="vert1" presStyleCnt="0"/>
      <dgm:spPr/>
    </dgm:pt>
    <dgm:pt modelId="{69094AE4-04E7-4D3C-BC08-EE73C3435F38}" type="pres">
      <dgm:prSet presAssocID="{659B7D3D-3144-46C5-BD7D-4E6F90FFCBE8}" presName="thickLine" presStyleLbl="alignNode1" presStyleIdx="1" presStyleCnt="3"/>
      <dgm:spPr/>
    </dgm:pt>
    <dgm:pt modelId="{17DED3A3-C2FF-4407-8DAC-78781EEA27C8}" type="pres">
      <dgm:prSet presAssocID="{659B7D3D-3144-46C5-BD7D-4E6F90FFCBE8}" presName="horz1" presStyleCnt="0"/>
      <dgm:spPr/>
    </dgm:pt>
    <dgm:pt modelId="{327F954F-7D8C-43AE-B081-9ADC6A216B83}" type="pres">
      <dgm:prSet presAssocID="{659B7D3D-3144-46C5-BD7D-4E6F90FFCBE8}" presName="tx1" presStyleLbl="revTx" presStyleIdx="1" presStyleCnt="3"/>
      <dgm:spPr/>
    </dgm:pt>
    <dgm:pt modelId="{EDA07024-DE09-41BF-8EAA-EA2AE5085B3B}" type="pres">
      <dgm:prSet presAssocID="{659B7D3D-3144-46C5-BD7D-4E6F90FFCBE8}" presName="vert1" presStyleCnt="0"/>
      <dgm:spPr/>
    </dgm:pt>
    <dgm:pt modelId="{6C7D90B1-15B2-4561-95F6-01BF387B9300}" type="pres">
      <dgm:prSet presAssocID="{C3233B7F-9224-4E1B-A10D-E2B4906050EE}" presName="thickLine" presStyleLbl="alignNode1" presStyleIdx="2" presStyleCnt="3"/>
      <dgm:spPr/>
    </dgm:pt>
    <dgm:pt modelId="{296A5AD7-F7CD-4D26-9E12-A3890F868667}" type="pres">
      <dgm:prSet presAssocID="{C3233B7F-9224-4E1B-A10D-E2B4906050EE}" presName="horz1" presStyleCnt="0"/>
      <dgm:spPr/>
    </dgm:pt>
    <dgm:pt modelId="{27CD5A27-FC75-4C78-8005-BBE66A853A12}" type="pres">
      <dgm:prSet presAssocID="{C3233B7F-9224-4E1B-A10D-E2B4906050EE}" presName="tx1" presStyleLbl="revTx" presStyleIdx="2" presStyleCnt="3"/>
      <dgm:spPr/>
    </dgm:pt>
    <dgm:pt modelId="{12F8D78B-12E0-4E51-9131-D57F2370DB32}" type="pres">
      <dgm:prSet presAssocID="{C3233B7F-9224-4E1B-A10D-E2B4906050EE}" presName="vert1" presStyleCnt="0"/>
      <dgm:spPr/>
    </dgm:pt>
  </dgm:ptLst>
  <dgm:cxnLst>
    <dgm:cxn modelId="{F5452B25-52D8-47F4-812F-4D913C292D9A}" type="presOf" srcId="{C3233B7F-9224-4E1B-A10D-E2B4906050EE}" destId="{27CD5A27-FC75-4C78-8005-BBE66A853A12}" srcOrd="0" destOrd="0" presId="urn:microsoft.com/office/officeart/2008/layout/LinedList"/>
    <dgm:cxn modelId="{CBD72458-3331-46B6-9704-C144B9CFFCCB}" srcId="{C62A4CFE-5C78-485E-8BB4-AE42DD7E75DB}" destId="{E496B0BF-C83A-4318-B969-B13B1DE97E7A}" srcOrd="0" destOrd="0" parTransId="{CC848500-9993-458B-88E6-A76FE8910FC7}" sibTransId="{2D89CC93-8F00-4383-A998-B528B8F6C620}"/>
    <dgm:cxn modelId="{028D3D79-5925-4823-9011-77A273EB9689}" srcId="{C62A4CFE-5C78-485E-8BB4-AE42DD7E75DB}" destId="{C3233B7F-9224-4E1B-A10D-E2B4906050EE}" srcOrd="2" destOrd="0" parTransId="{34FA2EE1-2C0A-45A9-ABA8-5EB9D621F19D}" sibTransId="{32FCA562-689C-4141-84A6-B0A38872FA59}"/>
    <dgm:cxn modelId="{38566589-66BF-4ECE-B5A5-3F4A3C0C2A52}" srcId="{C62A4CFE-5C78-485E-8BB4-AE42DD7E75DB}" destId="{659B7D3D-3144-46C5-BD7D-4E6F90FFCBE8}" srcOrd="1" destOrd="0" parTransId="{1993DA5D-F60A-4B47-8CC8-1842D28F2034}" sibTransId="{BC5BE3E6-663C-4750-AA64-80D3A4505571}"/>
    <dgm:cxn modelId="{C67F9A9F-A7EF-40A7-B4F0-1F3CE1425BF7}" type="presOf" srcId="{C62A4CFE-5C78-485E-8BB4-AE42DD7E75DB}" destId="{E0E57E00-6D11-433A-9CAB-B4CACCBF8561}" srcOrd="0" destOrd="0" presId="urn:microsoft.com/office/officeart/2008/layout/LinedList"/>
    <dgm:cxn modelId="{732FACB6-CA97-43B8-832A-C8C5121462F7}" type="presOf" srcId="{E496B0BF-C83A-4318-B969-B13B1DE97E7A}" destId="{81930F1C-D18A-48E7-B679-424EA73178AB}" srcOrd="0" destOrd="0" presId="urn:microsoft.com/office/officeart/2008/layout/LinedList"/>
    <dgm:cxn modelId="{D59E6DE8-82C8-4F98-8F55-CE64671313B1}" type="presOf" srcId="{659B7D3D-3144-46C5-BD7D-4E6F90FFCBE8}" destId="{327F954F-7D8C-43AE-B081-9ADC6A216B83}" srcOrd="0" destOrd="0" presId="urn:microsoft.com/office/officeart/2008/layout/LinedList"/>
    <dgm:cxn modelId="{DDE4AEEB-547B-4414-8379-46034ACF8DF3}" type="presParOf" srcId="{E0E57E00-6D11-433A-9CAB-B4CACCBF8561}" destId="{65B70C05-1997-475B-9B5A-BC2D912FD656}" srcOrd="0" destOrd="0" presId="urn:microsoft.com/office/officeart/2008/layout/LinedList"/>
    <dgm:cxn modelId="{AAA22957-471B-46BE-B635-0A08C2AC881F}" type="presParOf" srcId="{E0E57E00-6D11-433A-9CAB-B4CACCBF8561}" destId="{EF2D1AB8-7C14-498A-9FCE-6E9C62162966}" srcOrd="1" destOrd="0" presId="urn:microsoft.com/office/officeart/2008/layout/LinedList"/>
    <dgm:cxn modelId="{D426BDA2-DA27-4645-B3C0-F4071D5C8C14}" type="presParOf" srcId="{EF2D1AB8-7C14-498A-9FCE-6E9C62162966}" destId="{81930F1C-D18A-48E7-B679-424EA73178AB}" srcOrd="0" destOrd="0" presId="urn:microsoft.com/office/officeart/2008/layout/LinedList"/>
    <dgm:cxn modelId="{159EFB66-C39F-4261-A5BE-CE5ED7805672}" type="presParOf" srcId="{EF2D1AB8-7C14-498A-9FCE-6E9C62162966}" destId="{A110DCE4-826C-4794-B0F1-999E750FFA53}" srcOrd="1" destOrd="0" presId="urn:microsoft.com/office/officeart/2008/layout/LinedList"/>
    <dgm:cxn modelId="{E68B89BB-E9D1-4BD4-A2B2-DF0FBBD29DA3}" type="presParOf" srcId="{E0E57E00-6D11-433A-9CAB-B4CACCBF8561}" destId="{69094AE4-04E7-4D3C-BC08-EE73C3435F38}" srcOrd="2" destOrd="0" presId="urn:microsoft.com/office/officeart/2008/layout/LinedList"/>
    <dgm:cxn modelId="{B15B1E27-3CB6-4C8A-A5F2-A9FAE71D917F}" type="presParOf" srcId="{E0E57E00-6D11-433A-9CAB-B4CACCBF8561}" destId="{17DED3A3-C2FF-4407-8DAC-78781EEA27C8}" srcOrd="3" destOrd="0" presId="urn:microsoft.com/office/officeart/2008/layout/LinedList"/>
    <dgm:cxn modelId="{0554F004-F080-4090-A680-4E01752A4E05}" type="presParOf" srcId="{17DED3A3-C2FF-4407-8DAC-78781EEA27C8}" destId="{327F954F-7D8C-43AE-B081-9ADC6A216B83}" srcOrd="0" destOrd="0" presId="urn:microsoft.com/office/officeart/2008/layout/LinedList"/>
    <dgm:cxn modelId="{458C3876-19A6-45A1-9393-4C6B2BDAAE53}" type="presParOf" srcId="{17DED3A3-C2FF-4407-8DAC-78781EEA27C8}" destId="{EDA07024-DE09-41BF-8EAA-EA2AE5085B3B}" srcOrd="1" destOrd="0" presId="urn:microsoft.com/office/officeart/2008/layout/LinedList"/>
    <dgm:cxn modelId="{25E23934-840F-4E70-AAF9-4F7EBA1239F7}" type="presParOf" srcId="{E0E57E00-6D11-433A-9CAB-B4CACCBF8561}" destId="{6C7D90B1-15B2-4561-95F6-01BF387B9300}" srcOrd="4" destOrd="0" presId="urn:microsoft.com/office/officeart/2008/layout/LinedList"/>
    <dgm:cxn modelId="{854BC8B3-8249-43A2-A330-A64D99371643}" type="presParOf" srcId="{E0E57E00-6D11-433A-9CAB-B4CACCBF8561}" destId="{296A5AD7-F7CD-4D26-9E12-A3890F868667}" srcOrd="5" destOrd="0" presId="urn:microsoft.com/office/officeart/2008/layout/LinedList"/>
    <dgm:cxn modelId="{308807E3-FD90-4813-AFC9-B6AD1DAB7E9F}" type="presParOf" srcId="{296A5AD7-F7CD-4D26-9E12-A3890F868667}" destId="{27CD5A27-FC75-4C78-8005-BBE66A853A12}" srcOrd="0" destOrd="0" presId="urn:microsoft.com/office/officeart/2008/layout/LinedList"/>
    <dgm:cxn modelId="{C790B5BF-D189-4A21-8939-436D845A007C}" type="presParOf" srcId="{296A5AD7-F7CD-4D26-9E12-A3890F868667}" destId="{12F8D78B-12E0-4E51-9131-D57F2370DB3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A6536-F10A-43D3-BDFF-2B864520E3B8}">
      <dsp:nvSpPr>
        <dsp:cNvPr id="0" name=""/>
        <dsp:cNvSpPr/>
      </dsp:nvSpPr>
      <dsp:spPr>
        <a:xfrm>
          <a:off x="0" y="573"/>
          <a:ext cx="6084887"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C7291F-9676-45D3-A8BF-06F55A55B289}">
      <dsp:nvSpPr>
        <dsp:cNvPr id="0" name=""/>
        <dsp:cNvSpPr/>
      </dsp:nvSpPr>
      <dsp:spPr>
        <a:xfrm>
          <a:off x="0" y="573"/>
          <a:ext cx="6084887" cy="671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dirty="0"/>
            <a:t>Data Analysts working on this project :</a:t>
          </a:r>
        </a:p>
      </dsp:txBody>
      <dsp:txXfrm>
        <a:off x="0" y="573"/>
        <a:ext cx="6084887" cy="671121"/>
      </dsp:txXfrm>
    </dsp:sp>
    <dsp:sp modelId="{A45814AE-DFD0-4288-8071-212E767E2ED2}">
      <dsp:nvSpPr>
        <dsp:cNvPr id="0" name=""/>
        <dsp:cNvSpPr/>
      </dsp:nvSpPr>
      <dsp:spPr>
        <a:xfrm>
          <a:off x="0" y="671695"/>
          <a:ext cx="6084887"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0FB19-AFFB-4E86-84E9-838192A568D6}">
      <dsp:nvSpPr>
        <dsp:cNvPr id="0" name=""/>
        <dsp:cNvSpPr/>
      </dsp:nvSpPr>
      <dsp:spPr>
        <a:xfrm>
          <a:off x="0" y="671695"/>
          <a:ext cx="6084887" cy="671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dirty="0"/>
            <a:t>Venkata Lakshmi Nikhila Katiki</a:t>
          </a:r>
        </a:p>
      </dsp:txBody>
      <dsp:txXfrm>
        <a:off x="0" y="671695"/>
        <a:ext cx="6084887" cy="671121"/>
      </dsp:txXfrm>
    </dsp:sp>
    <dsp:sp modelId="{85457915-A910-47D0-840E-AC6B6620006F}">
      <dsp:nvSpPr>
        <dsp:cNvPr id="0" name=""/>
        <dsp:cNvSpPr/>
      </dsp:nvSpPr>
      <dsp:spPr>
        <a:xfrm>
          <a:off x="0" y="1342817"/>
          <a:ext cx="6084887"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5CAC19-D933-4BEA-9FC5-6502774F7EA8}">
      <dsp:nvSpPr>
        <dsp:cNvPr id="0" name=""/>
        <dsp:cNvSpPr/>
      </dsp:nvSpPr>
      <dsp:spPr>
        <a:xfrm>
          <a:off x="0" y="1342817"/>
          <a:ext cx="6084887" cy="671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Bhagirath Reddy vulupala</a:t>
          </a:r>
        </a:p>
      </dsp:txBody>
      <dsp:txXfrm>
        <a:off x="0" y="1342817"/>
        <a:ext cx="6084887" cy="671121"/>
      </dsp:txXfrm>
    </dsp:sp>
    <dsp:sp modelId="{D7538D1A-075B-42C4-9648-6492027956E7}">
      <dsp:nvSpPr>
        <dsp:cNvPr id="0" name=""/>
        <dsp:cNvSpPr/>
      </dsp:nvSpPr>
      <dsp:spPr>
        <a:xfrm>
          <a:off x="0" y="2013939"/>
          <a:ext cx="6084887"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81460-6EFD-4284-98FA-EAF1C866F44E}">
      <dsp:nvSpPr>
        <dsp:cNvPr id="0" name=""/>
        <dsp:cNvSpPr/>
      </dsp:nvSpPr>
      <dsp:spPr>
        <a:xfrm>
          <a:off x="0" y="2013939"/>
          <a:ext cx="6084887" cy="671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Sindhuja Pulluri</a:t>
          </a:r>
        </a:p>
      </dsp:txBody>
      <dsp:txXfrm>
        <a:off x="0" y="2013939"/>
        <a:ext cx="6084887" cy="671121"/>
      </dsp:txXfrm>
    </dsp:sp>
    <dsp:sp modelId="{B5E53B81-CDA8-4C09-BEDF-546B95F45DB4}">
      <dsp:nvSpPr>
        <dsp:cNvPr id="0" name=""/>
        <dsp:cNvSpPr/>
      </dsp:nvSpPr>
      <dsp:spPr>
        <a:xfrm>
          <a:off x="0" y="2685060"/>
          <a:ext cx="6084887"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DD54CD-2FD1-4892-BD09-B49EB8FD0A41}">
      <dsp:nvSpPr>
        <dsp:cNvPr id="0" name=""/>
        <dsp:cNvSpPr/>
      </dsp:nvSpPr>
      <dsp:spPr>
        <a:xfrm>
          <a:off x="0" y="2685060"/>
          <a:ext cx="6084887" cy="671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Revanth Pavan Nimmala</a:t>
          </a:r>
        </a:p>
      </dsp:txBody>
      <dsp:txXfrm>
        <a:off x="0" y="2685060"/>
        <a:ext cx="6084887" cy="671121"/>
      </dsp:txXfrm>
    </dsp:sp>
    <dsp:sp modelId="{99AFC3F3-69E5-4E4A-92B4-D9580D76789E}">
      <dsp:nvSpPr>
        <dsp:cNvPr id="0" name=""/>
        <dsp:cNvSpPr/>
      </dsp:nvSpPr>
      <dsp:spPr>
        <a:xfrm>
          <a:off x="0" y="3356182"/>
          <a:ext cx="6084887"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BE417E-3FDD-4AFE-9004-9C8E44174E8F}">
      <dsp:nvSpPr>
        <dsp:cNvPr id="0" name=""/>
        <dsp:cNvSpPr/>
      </dsp:nvSpPr>
      <dsp:spPr>
        <a:xfrm>
          <a:off x="0" y="3356182"/>
          <a:ext cx="6084887" cy="671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Gnana Prasuna Pulipaka</a:t>
          </a:r>
        </a:p>
      </dsp:txBody>
      <dsp:txXfrm>
        <a:off x="0" y="3356182"/>
        <a:ext cx="6084887" cy="671121"/>
      </dsp:txXfrm>
    </dsp:sp>
    <dsp:sp modelId="{0620C4D7-F49F-48AA-BA07-6BD914A28644}">
      <dsp:nvSpPr>
        <dsp:cNvPr id="0" name=""/>
        <dsp:cNvSpPr/>
      </dsp:nvSpPr>
      <dsp:spPr>
        <a:xfrm>
          <a:off x="0" y="4027304"/>
          <a:ext cx="6084887"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2ACAD-EC9E-4661-BAB0-E28369BCAC10}">
      <dsp:nvSpPr>
        <dsp:cNvPr id="0" name=""/>
        <dsp:cNvSpPr/>
      </dsp:nvSpPr>
      <dsp:spPr>
        <a:xfrm>
          <a:off x="0" y="4027304"/>
          <a:ext cx="6084887" cy="671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Kausik Valeti</a:t>
          </a:r>
        </a:p>
      </dsp:txBody>
      <dsp:txXfrm>
        <a:off x="0" y="4027304"/>
        <a:ext cx="6084887" cy="6711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D44D4-5343-42B7-BD4E-305150F9FC1D}">
      <dsp:nvSpPr>
        <dsp:cNvPr id="0" name=""/>
        <dsp:cNvSpPr/>
      </dsp:nvSpPr>
      <dsp:spPr>
        <a:xfrm>
          <a:off x="1679674" y="1964"/>
          <a:ext cx="6699051" cy="4019430"/>
        </a:xfrm>
        <a:prstGeom prst="roundRect">
          <a:avLst>
            <a:gd name="adj" fmla="val 10000"/>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IN" sz="3500" kern="1200"/>
            <a:t>We pre-processed the data by removing the text columns which is not necessary for predicting our response variable (Yards) ,we also removed Null values which does not impact much on our dataset to predict our response variable. </a:t>
          </a:r>
        </a:p>
      </dsp:txBody>
      <dsp:txXfrm>
        <a:off x="1797399" y="119689"/>
        <a:ext cx="6463601" cy="37839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70C05-1997-475B-9B5A-BC2D912FD656}">
      <dsp:nvSpPr>
        <dsp:cNvPr id="0" name=""/>
        <dsp:cNvSpPr/>
      </dsp:nvSpPr>
      <dsp:spPr>
        <a:xfrm>
          <a:off x="0" y="1964"/>
          <a:ext cx="10058399"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930F1C-D18A-48E7-B679-424EA73178AB}">
      <dsp:nvSpPr>
        <dsp:cNvPr id="0" name=""/>
        <dsp:cNvSpPr/>
      </dsp:nvSpPr>
      <dsp:spPr>
        <a:xfrm>
          <a:off x="0" y="1964"/>
          <a:ext cx="10058399" cy="133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Deeper insight into rushing plays will help teams, media, and fans better understand the skill of players and the strategies of coaches. </a:t>
          </a:r>
          <a:endParaRPr lang="en-IN" sz="2800" kern="1200"/>
        </a:p>
      </dsp:txBody>
      <dsp:txXfrm>
        <a:off x="0" y="1964"/>
        <a:ext cx="10058399" cy="1339810"/>
      </dsp:txXfrm>
    </dsp:sp>
    <dsp:sp modelId="{69094AE4-04E7-4D3C-BC08-EE73C3435F38}">
      <dsp:nvSpPr>
        <dsp:cNvPr id="0" name=""/>
        <dsp:cNvSpPr/>
      </dsp:nvSpPr>
      <dsp:spPr>
        <a:xfrm>
          <a:off x="0" y="1341774"/>
          <a:ext cx="10058399" cy="0"/>
        </a:xfrm>
        <a:prstGeom prst="line">
          <a:avLst/>
        </a:prstGeom>
        <a:solidFill>
          <a:schemeClr val="accent5">
            <a:hueOff val="1063560"/>
            <a:satOff val="-11946"/>
            <a:lumOff val="-2549"/>
            <a:alphaOff val="0"/>
          </a:schemeClr>
        </a:solidFill>
        <a:ln w="15875" cap="flat" cmpd="sng" algn="ctr">
          <a:solidFill>
            <a:schemeClr val="accent5">
              <a:hueOff val="1063560"/>
              <a:satOff val="-11946"/>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7F954F-7D8C-43AE-B081-9ADC6A216B83}">
      <dsp:nvSpPr>
        <dsp:cNvPr id="0" name=""/>
        <dsp:cNvSpPr/>
      </dsp:nvSpPr>
      <dsp:spPr>
        <a:xfrm>
          <a:off x="0" y="1341774"/>
          <a:ext cx="10058399" cy="133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a:t>Moreover </a:t>
          </a:r>
          <a:r>
            <a:rPr lang="en-US" sz="2800" b="0" i="0" kern="1200"/>
            <a:t>also assists the NFL and its teams evaluate the ball carrier, his teammates, his coach, and the opposing defense.</a:t>
          </a:r>
          <a:endParaRPr lang="en-IN" sz="2800" kern="1200"/>
        </a:p>
      </dsp:txBody>
      <dsp:txXfrm>
        <a:off x="0" y="1341774"/>
        <a:ext cx="10058399" cy="1339810"/>
      </dsp:txXfrm>
    </dsp:sp>
    <dsp:sp modelId="{6C7D90B1-15B2-4561-95F6-01BF387B9300}">
      <dsp:nvSpPr>
        <dsp:cNvPr id="0" name=""/>
        <dsp:cNvSpPr/>
      </dsp:nvSpPr>
      <dsp:spPr>
        <a:xfrm>
          <a:off x="0" y="2681585"/>
          <a:ext cx="10058399" cy="0"/>
        </a:xfrm>
        <a:prstGeom prst="line">
          <a:avLst/>
        </a:prstGeom>
        <a:solidFill>
          <a:schemeClr val="accent5">
            <a:hueOff val="2127120"/>
            <a:satOff val="-23891"/>
            <a:lumOff val="-5098"/>
            <a:alphaOff val="0"/>
          </a:schemeClr>
        </a:solidFill>
        <a:ln w="15875" cap="flat" cmpd="sng" algn="ctr">
          <a:solidFill>
            <a:schemeClr val="accent5">
              <a:hueOff val="2127120"/>
              <a:satOff val="-23891"/>
              <a:lumOff val="-50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CD5A27-FC75-4C78-8005-BBE66A853A12}">
      <dsp:nvSpPr>
        <dsp:cNvPr id="0" name=""/>
        <dsp:cNvSpPr/>
      </dsp:nvSpPr>
      <dsp:spPr>
        <a:xfrm>
          <a:off x="0" y="2681585"/>
          <a:ext cx="10058399" cy="133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NFL aims to provide better context into what contributes to a successful run play.</a:t>
          </a:r>
          <a:endParaRPr lang="en-IN" sz="2800" kern="1200"/>
        </a:p>
      </dsp:txBody>
      <dsp:txXfrm>
        <a:off x="0" y="2681585"/>
        <a:ext cx="10058399" cy="13398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40E2CC-B05A-4D53-A1CC-37040E8DD61F}" type="datetimeFigureOut">
              <a:rPr lang="en-IN" smtClean="0"/>
              <a:t>05-12-2019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B4441-E670-48F7-BCD2-9D7A7B6F94AE}" type="slidenum">
              <a:rPr lang="en-IN" smtClean="0"/>
              <a:t>‹#›</a:t>
            </a:fld>
            <a:endParaRPr lang="en-IN"/>
          </a:p>
        </p:txBody>
      </p:sp>
    </p:spTree>
    <p:extLst>
      <p:ext uri="{BB962C8B-B14F-4D97-AF65-F5344CB8AC3E}">
        <p14:creationId xmlns:p14="http://schemas.microsoft.com/office/powerpoint/2010/main" val="4008355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055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028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6351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2279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144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1585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9194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2030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12/5/2019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8690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12/5/2019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168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8839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12/5/2019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13683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nfl-big-data-bowl-2020/data"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A7C6-B43A-4E4B-9BC1-76919B04706F}"/>
              </a:ext>
            </a:extLst>
          </p:cNvPr>
          <p:cNvSpPr>
            <a:spLocks noGrp="1"/>
          </p:cNvSpPr>
          <p:nvPr>
            <p:ph type="title"/>
          </p:nvPr>
        </p:nvSpPr>
        <p:spPr>
          <a:xfrm>
            <a:off x="4060512" y="5241371"/>
            <a:ext cx="6835556" cy="954556"/>
          </a:xfrm>
        </p:spPr>
        <p:txBody>
          <a:bodyPr vert="horz" lIns="91440" tIns="45720" rIns="91440" bIns="45720" rtlCol="0" anchor="t">
            <a:normAutofit fontScale="90000"/>
          </a:bodyPr>
          <a:lstStyle/>
          <a:p>
            <a:r>
              <a:rPr lang="en-US" dirty="0">
                <a:ln w="0"/>
                <a:solidFill>
                  <a:srgbClr val="00B050"/>
                </a:solidFill>
              </a:rPr>
              <a:t>Project Proposal:</a:t>
            </a:r>
            <a:br>
              <a:rPr lang="en-US" dirty="0">
                <a:ln w="0"/>
                <a:solidFill>
                  <a:srgbClr val="00B050"/>
                </a:solidFill>
              </a:rPr>
            </a:br>
            <a:r>
              <a:rPr lang="en-US" dirty="0">
                <a:ln w="0"/>
                <a:solidFill>
                  <a:srgbClr val="00B050"/>
                </a:solidFill>
              </a:rPr>
              <a:t>NFL : National Football League</a:t>
            </a:r>
            <a:endParaRPr lang="en-US" dirty="0">
              <a:solidFill>
                <a:srgbClr val="00B050"/>
              </a:solidFill>
            </a:endParaRPr>
          </a:p>
        </p:txBody>
      </p:sp>
      <p:pic>
        <p:nvPicPr>
          <p:cNvPr id="2050" name="Picture 2" descr="Madden NFL 17 MUT Solo Challenges">
            <a:extLst>
              <a:ext uri="{FF2B5EF4-FFF2-40B4-BE49-F238E27FC236}">
                <a16:creationId xmlns:a16="http://schemas.microsoft.com/office/drawing/2014/main" id="{2E8806B6-0697-4891-B4A6-15A47B2409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
          <a:stretch/>
        </p:blipFill>
        <p:spPr bwMode="auto">
          <a:xfrm>
            <a:off x="20" y="10"/>
            <a:ext cx="1219167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62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AEEF634-F4A5-4E54-A75C-D3A212418A21}"/>
              </a:ext>
            </a:extLst>
          </p:cNvPr>
          <p:cNvSpPr txBox="1"/>
          <p:nvPr/>
        </p:nvSpPr>
        <p:spPr>
          <a:xfrm>
            <a:off x="1143000" y="828675"/>
            <a:ext cx="10048875"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 the first down we can observe every team scores more yards when compared to 2</a:t>
            </a:r>
            <a:r>
              <a:rPr lang="en-US" baseline="30000" dirty="0"/>
              <a:t>nd</a:t>
            </a:r>
            <a:r>
              <a:rPr lang="en-US" dirty="0"/>
              <a:t> ,3</a:t>
            </a:r>
            <a:r>
              <a:rPr lang="en-US" baseline="30000" dirty="0"/>
              <a:t>rd</a:t>
            </a:r>
            <a:r>
              <a:rPr lang="en-US" dirty="0"/>
              <a:t> &amp; 4</a:t>
            </a:r>
            <a:r>
              <a:rPr lang="en-US" baseline="30000" dirty="0"/>
              <a:t>th</a:t>
            </a:r>
            <a:r>
              <a:rPr lang="en-US" dirty="0"/>
              <a:t>  down.</a:t>
            </a:r>
          </a:p>
          <a:p>
            <a:pPr marL="285750" indent="-285750">
              <a:buFont typeface="Arial" panose="020B0604020202020204" pitchFamily="34" charset="0"/>
              <a:buChar char="•"/>
            </a:pPr>
            <a:r>
              <a:rPr lang="en-US" dirty="0"/>
              <a:t>As the game progress to the 4th down, gaining of yards gets difficult in both the seasons (2017 &amp; 2018)</a:t>
            </a:r>
          </a:p>
        </p:txBody>
      </p:sp>
      <p:pic>
        <p:nvPicPr>
          <p:cNvPr id="12" name="Picture 11">
            <a:extLst>
              <a:ext uri="{FF2B5EF4-FFF2-40B4-BE49-F238E27FC236}">
                <a16:creationId xmlns:a16="http://schemas.microsoft.com/office/drawing/2014/main" id="{ED729908-2FCE-4FA0-BDFC-F198E05C5333}"/>
              </a:ext>
            </a:extLst>
          </p:cNvPr>
          <p:cNvPicPr>
            <a:picLocks noChangeAspect="1"/>
          </p:cNvPicPr>
          <p:nvPr/>
        </p:nvPicPr>
        <p:blipFill>
          <a:blip r:embed="rId2"/>
          <a:stretch>
            <a:fillRect/>
          </a:stretch>
        </p:blipFill>
        <p:spPr>
          <a:xfrm>
            <a:off x="1143000" y="1819221"/>
            <a:ext cx="9152878" cy="4137695"/>
          </a:xfrm>
          <a:prstGeom prst="rect">
            <a:avLst/>
          </a:prstGeom>
        </p:spPr>
      </p:pic>
    </p:spTree>
    <p:extLst>
      <p:ext uri="{BB962C8B-B14F-4D97-AF65-F5344CB8AC3E}">
        <p14:creationId xmlns:p14="http://schemas.microsoft.com/office/powerpoint/2010/main" val="3265416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ABB91-56E5-479B-AF5C-96BED7459498}"/>
              </a:ext>
            </a:extLst>
          </p:cNvPr>
          <p:cNvSpPr txBox="1"/>
          <p:nvPr/>
        </p:nvSpPr>
        <p:spPr>
          <a:xfrm>
            <a:off x="485775" y="400050"/>
            <a:ext cx="1075372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As you can see the players who had less acceleration got sacked and also covered more number of  Yards in both seasons( 2017&amp;2018)</a:t>
            </a:r>
          </a:p>
          <a:p>
            <a:pPr marL="285750" indent="-285750">
              <a:buFont typeface="Arial" panose="020B0604020202020204" pitchFamily="34" charset="0"/>
              <a:buChar char="•"/>
            </a:pPr>
            <a:r>
              <a:rPr lang="en-US" dirty="0"/>
              <a:t>From this there is no correlation between Yards and Acceleration</a:t>
            </a:r>
          </a:p>
          <a:p>
            <a:pPr marL="285750" indent="-285750">
              <a:buFont typeface="Arial" panose="020B0604020202020204" pitchFamily="34" charset="0"/>
              <a:buChar char="•"/>
            </a:pPr>
            <a:r>
              <a:rPr lang="en-US" dirty="0"/>
              <a:t>Players whose acceleration is more than 8 Yards/sec^2 are not able to gain more yards for their team, because there is more chance for fumble.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6FDBB523-CC37-4839-9744-04B09D8FA0EE}"/>
              </a:ext>
            </a:extLst>
          </p:cNvPr>
          <p:cNvPicPr>
            <a:picLocks noChangeAspect="1"/>
          </p:cNvPicPr>
          <p:nvPr/>
        </p:nvPicPr>
        <p:blipFill>
          <a:blip r:embed="rId2"/>
          <a:stretch>
            <a:fillRect/>
          </a:stretch>
        </p:blipFill>
        <p:spPr>
          <a:xfrm>
            <a:off x="239697" y="1802166"/>
            <a:ext cx="11833934" cy="4296793"/>
          </a:xfrm>
          <a:prstGeom prst="rect">
            <a:avLst/>
          </a:prstGeom>
        </p:spPr>
      </p:pic>
    </p:spTree>
    <p:extLst>
      <p:ext uri="{BB962C8B-B14F-4D97-AF65-F5344CB8AC3E}">
        <p14:creationId xmlns:p14="http://schemas.microsoft.com/office/powerpoint/2010/main" val="244051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3A76ED-DB6B-42DD-BBFE-5D6F6CE74A4D}"/>
              </a:ext>
            </a:extLst>
          </p:cNvPr>
          <p:cNvSpPr txBox="1"/>
          <p:nvPr/>
        </p:nvSpPr>
        <p:spPr>
          <a:xfrm>
            <a:off x="124287" y="97654"/>
            <a:ext cx="1171852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As you can see the players who had less Speed got sacked and also covered more number of  Yards in both seasons( 2017&amp;2018)</a:t>
            </a:r>
          </a:p>
          <a:p>
            <a:pPr marL="285750" indent="-285750">
              <a:buFont typeface="Arial" panose="020B0604020202020204" pitchFamily="34" charset="0"/>
              <a:buChar char="•"/>
            </a:pPr>
            <a:r>
              <a:rPr lang="en-US" dirty="0"/>
              <a:t>From this there is no correlation between Yards and Speed</a:t>
            </a:r>
          </a:p>
          <a:p>
            <a:pPr marL="285750" indent="-285750">
              <a:buFont typeface="Arial" panose="020B0604020202020204" pitchFamily="34" charset="0"/>
              <a:buChar char="•"/>
            </a:pPr>
            <a:r>
              <a:rPr lang="en-US" dirty="0"/>
              <a:t>Players whose Speed is more than 6 Yards/sec are not able to gain more yards for their team, because there is more chance for fumble.</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E92128D3-0BA7-4784-98FA-08AE69E63D46}"/>
              </a:ext>
            </a:extLst>
          </p:cNvPr>
          <p:cNvPicPr>
            <a:picLocks noChangeAspect="1"/>
          </p:cNvPicPr>
          <p:nvPr/>
        </p:nvPicPr>
        <p:blipFill>
          <a:blip r:embed="rId2"/>
          <a:stretch>
            <a:fillRect/>
          </a:stretch>
        </p:blipFill>
        <p:spPr>
          <a:xfrm>
            <a:off x="1" y="1491449"/>
            <a:ext cx="12192000" cy="5366551"/>
          </a:xfrm>
          <a:prstGeom prst="rect">
            <a:avLst/>
          </a:prstGeom>
        </p:spPr>
      </p:pic>
    </p:spTree>
    <p:extLst>
      <p:ext uri="{BB962C8B-B14F-4D97-AF65-F5344CB8AC3E}">
        <p14:creationId xmlns:p14="http://schemas.microsoft.com/office/powerpoint/2010/main" val="416896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74467E-B6F6-47F3-8E38-12E65FE4E3A4}"/>
              </a:ext>
            </a:extLst>
          </p:cNvPr>
          <p:cNvSpPr txBox="1"/>
          <p:nvPr/>
        </p:nvSpPr>
        <p:spPr>
          <a:xfrm>
            <a:off x="248575" y="142043"/>
            <a:ext cx="11487705" cy="369332"/>
          </a:xfrm>
          <a:prstGeom prst="rect">
            <a:avLst/>
          </a:prstGeom>
          <a:noFill/>
        </p:spPr>
        <p:txBody>
          <a:bodyPr wrap="square" rtlCol="0">
            <a:spAutoFit/>
          </a:bodyPr>
          <a:lstStyle/>
          <a:p>
            <a:pPr marL="285750" indent="-285750">
              <a:buFont typeface="Arial" panose="020B0604020202020204" pitchFamily="34" charset="0"/>
              <a:buChar char="•"/>
            </a:pPr>
            <a:r>
              <a:rPr lang="en-US" dirty="0"/>
              <a:t>As the defenders increases above 9 in box, scoring yards gets difficult.</a:t>
            </a:r>
          </a:p>
        </p:txBody>
      </p:sp>
      <p:pic>
        <p:nvPicPr>
          <p:cNvPr id="4" name="Picture 3">
            <a:extLst>
              <a:ext uri="{FF2B5EF4-FFF2-40B4-BE49-F238E27FC236}">
                <a16:creationId xmlns:a16="http://schemas.microsoft.com/office/drawing/2014/main" id="{3A81EDF1-A8B9-467C-BCC9-08F9BC45D6C9}"/>
              </a:ext>
            </a:extLst>
          </p:cNvPr>
          <p:cNvPicPr>
            <a:picLocks noChangeAspect="1"/>
          </p:cNvPicPr>
          <p:nvPr/>
        </p:nvPicPr>
        <p:blipFill>
          <a:blip r:embed="rId2"/>
          <a:stretch>
            <a:fillRect/>
          </a:stretch>
        </p:blipFill>
        <p:spPr>
          <a:xfrm>
            <a:off x="0" y="189474"/>
            <a:ext cx="12192000" cy="6479052"/>
          </a:xfrm>
          <a:prstGeom prst="rect">
            <a:avLst/>
          </a:prstGeom>
        </p:spPr>
      </p:pic>
    </p:spTree>
    <p:extLst>
      <p:ext uri="{BB962C8B-B14F-4D97-AF65-F5344CB8AC3E}">
        <p14:creationId xmlns:p14="http://schemas.microsoft.com/office/powerpoint/2010/main" val="428545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57812-37BC-46C4-AE51-DF90BD240974}"/>
              </a:ext>
            </a:extLst>
          </p:cNvPr>
          <p:cNvSpPr txBox="1"/>
          <p:nvPr/>
        </p:nvSpPr>
        <p:spPr>
          <a:xfrm>
            <a:off x="221942" y="159798"/>
            <a:ext cx="10679837" cy="372862"/>
          </a:xfrm>
          <a:prstGeom prst="rect">
            <a:avLst/>
          </a:prstGeom>
          <a:noFill/>
        </p:spPr>
        <p:txBody>
          <a:bodyPr wrap="square" rtlCol="0">
            <a:spAutoFit/>
          </a:bodyPr>
          <a:lstStyle/>
          <a:p>
            <a:pPr marL="285750" indent="-285750">
              <a:buFont typeface="Arial" panose="020B0604020202020204" pitchFamily="34" charset="0"/>
              <a:buChar char="•"/>
            </a:pPr>
            <a:r>
              <a:rPr lang="en-US" dirty="0"/>
              <a:t>From the graph, Player height does not impact in gaining yards.</a:t>
            </a:r>
          </a:p>
        </p:txBody>
      </p:sp>
      <p:pic>
        <p:nvPicPr>
          <p:cNvPr id="4" name="Picture 3">
            <a:extLst>
              <a:ext uri="{FF2B5EF4-FFF2-40B4-BE49-F238E27FC236}">
                <a16:creationId xmlns:a16="http://schemas.microsoft.com/office/drawing/2014/main" id="{FBDCC670-2AE9-47EA-A7EA-E7C2AD515999}"/>
              </a:ext>
            </a:extLst>
          </p:cNvPr>
          <p:cNvPicPr>
            <a:picLocks noChangeAspect="1"/>
          </p:cNvPicPr>
          <p:nvPr/>
        </p:nvPicPr>
        <p:blipFill>
          <a:blip r:embed="rId2"/>
          <a:stretch>
            <a:fillRect/>
          </a:stretch>
        </p:blipFill>
        <p:spPr>
          <a:xfrm>
            <a:off x="97654" y="763479"/>
            <a:ext cx="11975977" cy="5994701"/>
          </a:xfrm>
          <a:prstGeom prst="rect">
            <a:avLst/>
          </a:prstGeom>
        </p:spPr>
      </p:pic>
    </p:spTree>
    <p:extLst>
      <p:ext uri="{BB962C8B-B14F-4D97-AF65-F5344CB8AC3E}">
        <p14:creationId xmlns:p14="http://schemas.microsoft.com/office/powerpoint/2010/main" val="4003542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68C8D-1826-46D6-82CE-9B458F20289F}"/>
              </a:ext>
            </a:extLst>
          </p:cNvPr>
          <p:cNvSpPr txBox="1"/>
          <p:nvPr/>
        </p:nvSpPr>
        <p:spPr>
          <a:xfrm>
            <a:off x="168676" y="177553"/>
            <a:ext cx="11674136"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When the humidity is low and high, scoring Yards gets difficult.</a:t>
            </a:r>
          </a:p>
        </p:txBody>
      </p:sp>
      <p:pic>
        <p:nvPicPr>
          <p:cNvPr id="4" name="Picture 3">
            <a:extLst>
              <a:ext uri="{FF2B5EF4-FFF2-40B4-BE49-F238E27FC236}">
                <a16:creationId xmlns:a16="http://schemas.microsoft.com/office/drawing/2014/main" id="{C512F0C8-3553-4F2F-8999-46C67AF01169}"/>
              </a:ext>
            </a:extLst>
          </p:cNvPr>
          <p:cNvPicPr>
            <a:picLocks noChangeAspect="1"/>
          </p:cNvPicPr>
          <p:nvPr/>
        </p:nvPicPr>
        <p:blipFill>
          <a:blip r:embed="rId2"/>
          <a:stretch>
            <a:fillRect/>
          </a:stretch>
        </p:blipFill>
        <p:spPr>
          <a:xfrm>
            <a:off x="71020" y="546885"/>
            <a:ext cx="12046999" cy="6211296"/>
          </a:xfrm>
          <a:prstGeom prst="rect">
            <a:avLst/>
          </a:prstGeom>
        </p:spPr>
      </p:pic>
    </p:spTree>
    <p:extLst>
      <p:ext uri="{BB962C8B-B14F-4D97-AF65-F5344CB8AC3E}">
        <p14:creationId xmlns:p14="http://schemas.microsoft.com/office/powerpoint/2010/main" val="1533181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EC8C91-4784-477C-B956-3DBEE2E39BFA}"/>
              </a:ext>
            </a:extLst>
          </p:cNvPr>
          <p:cNvSpPr txBox="1"/>
          <p:nvPr/>
        </p:nvSpPr>
        <p:spPr>
          <a:xfrm>
            <a:off x="284085" y="168676"/>
            <a:ext cx="11114843" cy="646331"/>
          </a:xfrm>
          <a:prstGeom prst="rect">
            <a:avLst/>
          </a:prstGeom>
          <a:noFill/>
        </p:spPr>
        <p:txBody>
          <a:bodyPr wrap="square" rtlCol="0">
            <a:spAutoFit/>
          </a:bodyPr>
          <a:lstStyle/>
          <a:p>
            <a:pPr marL="285750" indent="-285750">
              <a:buFont typeface="Arial" panose="020B0604020202020204" pitchFamily="34" charset="0"/>
              <a:buChar char="•"/>
            </a:pPr>
            <a:r>
              <a:rPr lang="en-US" dirty="0"/>
              <a:t>When the temperature is low and high, scoring Yards gets difficult.</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3B18436F-D43E-4D47-A790-EEB5E349EFC5}"/>
              </a:ext>
            </a:extLst>
          </p:cNvPr>
          <p:cNvPicPr>
            <a:picLocks noChangeAspect="1"/>
          </p:cNvPicPr>
          <p:nvPr/>
        </p:nvPicPr>
        <p:blipFill>
          <a:blip r:embed="rId2"/>
          <a:stretch>
            <a:fillRect/>
          </a:stretch>
        </p:blipFill>
        <p:spPr>
          <a:xfrm>
            <a:off x="0" y="99819"/>
            <a:ext cx="12192000" cy="6658362"/>
          </a:xfrm>
          <a:prstGeom prst="rect">
            <a:avLst/>
          </a:prstGeom>
        </p:spPr>
      </p:pic>
    </p:spTree>
    <p:extLst>
      <p:ext uri="{BB962C8B-B14F-4D97-AF65-F5344CB8AC3E}">
        <p14:creationId xmlns:p14="http://schemas.microsoft.com/office/powerpoint/2010/main" val="619367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A9029-9349-4B51-8AAD-FC64C0F7B826}"/>
              </a:ext>
            </a:extLst>
          </p:cNvPr>
          <p:cNvSpPr txBox="1"/>
          <p:nvPr/>
        </p:nvSpPr>
        <p:spPr>
          <a:xfrm>
            <a:off x="159798" y="115410"/>
            <a:ext cx="11461072" cy="369332"/>
          </a:xfrm>
          <a:prstGeom prst="rect">
            <a:avLst/>
          </a:prstGeom>
          <a:noFill/>
        </p:spPr>
        <p:txBody>
          <a:bodyPr wrap="square" rtlCol="0">
            <a:spAutoFit/>
          </a:bodyPr>
          <a:lstStyle/>
          <a:p>
            <a:pPr marL="285750" indent="-285750">
              <a:buFont typeface="Arial" panose="020B0604020202020204" pitchFamily="34" charset="0"/>
              <a:buChar char="•"/>
            </a:pPr>
            <a:r>
              <a:rPr lang="en-US" dirty="0"/>
              <a:t>Top 3 Offensive formations are SINGLEBACK,SHOTGUN &amp; I_FORM</a:t>
            </a:r>
          </a:p>
        </p:txBody>
      </p:sp>
      <p:pic>
        <p:nvPicPr>
          <p:cNvPr id="5" name="Picture 4">
            <a:extLst>
              <a:ext uri="{FF2B5EF4-FFF2-40B4-BE49-F238E27FC236}">
                <a16:creationId xmlns:a16="http://schemas.microsoft.com/office/drawing/2014/main" id="{028FC500-9B22-44D5-9CDF-D347FF41A20B}"/>
              </a:ext>
            </a:extLst>
          </p:cNvPr>
          <p:cNvPicPr>
            <a:picLocks noChangeAspect="1"/>
          </p:cNvPicPr>
          <p:nvPr/>
        </p:nvPicPr>
        <p:blipFill>
          <a:blip r:embed="rId2"/>
          <a:stretch>
            <a:fillRect/>
          </a:stretch>
        </p:blipFill>
        <p:spPr>
          <a:xfrm>
            <a:off x="0" y="109007"/>
            <a:ext cx="12192000" cy="6639985"/>
          </a:xfrm>
          <a:prstGeom prst="rect">
            <a:avLst/>
          </a:prstGeom>
        </p:spPr>
      </p:pic>
    </p:spTree>
    <p:extLst>
      <p:ext uri="{BB962C8B-B14F-4D97-AF65-F5344CB8AC3E}">
        <p14:creationId xmlns:p14="http://schemas.microsoft.com/office/powerpoint/2010/main" val="341771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B889B9-1B6A-4665-B5DB-ADDF4AEBFC2B}"/>
              </a:ext>
            </a:extLst>
          </p:cNvPr>
          <p:cNvSpPr txBox="1"/>
          <p:nvPr/>
        </p:nvSpPr>
        <p:spPr>
          <a:xfrm>
            <a:off x="124287" y="88777"/>
            <a:ext cx="11603115" cy="369332"/>
          </a:xfrm>
          <a:prstGeom prst="rect">
            <a:avLst/>
          </a:prstGeom>
          <a:noFill/>
        </p:spPr>
        <p:txBody>
          <a:bodyPr wrap="square" rtlCol="0">
            <a:spAutoFit/>
          </a:bodyPr>
          <a:lstStyle/>
          <a:p>
            <a:pPr marL="285750" indent="-285750">
              <a:buFont typeface="Arial" panose="020B0604020202020204" pitchFamily="34" charset="0"/>
              <a:buChar char="•"/>
            </a:pPr>
            <a:r>
              <a:rPr lang="en-US" dirty="0"/>
              <a:t>WR(wide receivers) &amp; CB( Corner back) scores more Yards for their teams.</a:t>
            </a:r>
          </a:p>
        </p:txBody>
      </p:sp>
      <p:pic>
        <p:nvPicPr>
          <p:cNvPr id="5" name="Picture 4">
            <a:extLst>
              <a:ext uri="{FF2B5EF4-FFF2-40B4-BE49-F238E27FC236}">
                <a16:creationId xmlns:a16="http://schemas.microsoft.com/office/drawing/2014/main" id="{C0F62B71-7C5E-4217-833B-166426F1460E}"/>
              </a:ext>
            </a:extLst>
          </p:cNvPr>
          <p:cNvPicPr>
            <a:picLocks noChangeAspect="1"/>
          </p:cNvPicPr>
          <p:nvPr/>
        </p:nvPicPr>
        <p:blipFill>
          <a:blip r:embed="rId2"/>
          <a:stretch>
            <a:fillRect/>
          </a:stretch>
        </p:blipFill>
        <p:spPr>
          <a:xfrm>
            <a:off x="0" y="171931"/>
            <a:ext cx="12192000" cy="6514137"/>
          </a:xfrm>
          <a:prstGeom prst="rect">
            <a:avLst/>
          </a:prstGeom>
        </p:spPr>
      </p:pic>
    </p:spTree>
    <p:extLst>
      <p:ext uri="{BB962C8B-B14F-4D97-AF65-F5344CB8AC3E}">
        <p14:creationId xmlns:p14="http://schemas.microsoft.com/office/powerpoint/2010/main" val="4089112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431969-6C95-47EF-A585-8DFCCBFF13CA}"/>
              </a:ext>
            </a:extLst>
          </p:cNvPr>
          <p:cNvSpPr txBox="1"/>
          <p:nvPr/>
        </p:nvSpPr>
        <p:spPr>
          <a:xfrm>
            <a:off x="150920" y="159798"/>
            <a:ext cx="11594237" cy="369332"/>
          </a:xfrm>
          <a:prstGeom prst="rect">
            <a:avLst/>
          </a:prstGeom>
          <a:noFill/>
        </p:spPr>
        <p:txBody>
          <a:bodyPr wrap="square" rtlCol="0">
            <a:spAutoFit/>
          </a:bodyPr>
          <a:lstStyle/>
          <a:p>
            <a:pPr marL="285750" indent="-285750">
              <a:buFont typeface="Arial" panose="020B0604020202020204" pitchFamily="34" charset="0"/>
              <a:buChar char="•"/>
            </a:pPr>
            <a:r>
              <a:rPr lang="en-US" dirty="0"/>
              <a:t>Every team scores in all the 4 quarters similarly, so there is no relationship between Quarters and Yards.</a:t>
            </a:r>
          </a:p>
        </p:txBody>
      </p:sp>
      <p:pic>
        <p:nvPicPr>
          <p:cNvPr id="5" name="Picture 4">
            <a:extLst>
              <a:ext uri="{FF2B5EF4-FFF2-40B4-BE49-F238E27FC236}">
                <a16:creationId xmlns:a16="http://schemas.microsoft.com/office/drawing/2014/main" id="{B9FDB5FD-A79D-4CB6-AB36-884D2C59FD57}"/>
              </a:ext>
            </a:extLst>
          </p:cNvPr>
          <p:cNvPicPr>
            <a:picLocks noChangeAspect="1"/>
          </p:cNvPicPr>
          <p:nvPr/>
        </p:nvPicPr>
        <p:blipFill>
          <a:blip r:embed="rId2"/>
          <a:stretch>
            <a:fillRect/>
          </a:stretch>
        </p:blipFill>
        <p:spPr>
          <a:xfrm>
            <a:off x="150920" y="538006"/>
            <a:ext cx="12041080" cy="6319994"/>
          </a:xfrm>
          <a:prstGeom prst="rect">
            <a:avLst/>
          </a:prstGeom>
        </p:spPr>
      </p:pic>
    </p:spTree>
    <p:extLst>
      <p:ext uri="{BB962C8B-B14F-4D97-AF65-F5344CB8AC3E}">
        <p14:creationId xmlns:p14="http://schemas.microsoft.com/office/powerpoint/2010/main" val="3183340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getwallpapers.com/wallpaper/full/5/e/7/562743.jpg">
            <a:extLst>
              <a:ext uri="{FF2B5EF4-FFF2-40B4-BE49-F238E27FC236}">
                <a16:creationId xmlns:a16="http://schemas.microsoft.com/office/drawing/2014/main" id="{673C2E81-43E4-431F-9586-2CC8342A451E}"/>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4535" r="-1" b="5462"/>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FD18B1-2D0C-4BC7-848F-743598539A99}"/>
              </a:ext>
            </a:extLst>
          </p:cNvPr>
          <p:cNvSpPr>
            <a:spLocks noGrp="1"/>
          </p:cNvSpPr>
          <p:nvPr>
            <p:ph type="title" idx="4294967295"/>
          </p:nvPr>
        </p:nvSpPr>
        <p:spPr>
          <a:xfrm>
            <a:off x="0" y="1193800"/>
            <a:ext cx="3192463" cy="4699000"/>
          </a:xfrm>
        </p:spPr>
        <p:txBody>
          <a:bodyPr vert="horz" lIns="91440" tIns="45720" rIns="91440" bIns="45720" rtlCol="0" anchor="ctr">
            <a:normAutofit/>
          </a:bodyPr>
          <a:lstStyle/>
          <a:p>
            <a:r>
              <a:rPr lang="en-US"/>
              <a:t>NFL</a:t>
            </a:r>
          </a:p>
        </p:txBody>
      </p:sp>
      <p:graphicFrame>
        <p:nvGraphicFramePr>
          <p:cNvPr id="4" name="Content Placeholder 3">
            <a:extLst>
              <a:ext uri="{FF2B5EF4-FFF2-40B4-BE49-F238E27FC236}">
                <a16:creationId xmlns:a16="http://schemas.microsoft.com/office/drawing/2014/main" id="{25E123B9-725A-467D-8CDE-127E24522B0C}"/>
              </a:ext>
            </a:extLst>
          </p:cNvPr>
          <p:cNvGraphicFramePr>
            <a:graphicFrameLocks noGrp="1"/>
          </p:cNvGraphicFramePr>
          <p:nvPr>
            <p:ph idx="4294967295"/>
            <p:extLst>
              <p:ext uri="{D42A27DB-BD31-4B8C-83A1-F6EECF244321}">
                <p14:modId xmlns:p14="http://schemas.microsoft.com/office/powerpoint/2010/main" val="651956301"/>
              </p:ext>
            </p:extLst>
          </p:nvPr>
        </p:nvGraphicFramePr>
        <p:xfrm>
          <a:off x="6107113" y="1193800"/>
          <a:ext cx="6084887" cy="469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808621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C6D4A-EC00-4BC6-8734-C3D950B03A2C}"/>
              </a:ext>
            </a:extLst>
          </p:cNvPr>
          <p:cNvSpPr txBox="1"/>
          <p:nvPr/>
        </p:nvSpPr>
        <p:spPr>
          <a:xfrm>
            <a:off x="195309" y="71021"/>
            <a:ext cx="11576481" cy="369332"/>
          </a:xfrm>
          <a:prstGeom prst="rect">
            <a:avLst/>
          </a:prstGeom>
          <a:noFill/>
        </p:spPr>
        <p:txBody>
          <a:bodyPr wrap="square" rtlCol="0">
            <a:spAutoFit/>
          </a:bodyPr>
          <a:lstStyle/>
          <a:p>
            <a:pPr marL="285750" indent="-285750">
              <a:buFont typeface="Arial" panose="020B0604020202020204" pitchFamily="34" charset="0"/>
              <a:buChar char="•"/>
            </a:pPr>
            <a:r>
              <a:rPr lang="en-US" dirty="0"/>
              <a:t>In all the Turfs we observe mostly similar number of Avg. Yards gained, so there is no Correlation between Turf and Yards</a:t>
            </a:r>
          </a:p>
        </p:txBody>
      </p:sp>
      <p:pic>
        <p:nvPicPr>
          <p:cNvPr id="5" name="Picture 4">
            <a:extLst>
              <a:ext uri="{FF2B5EF4-FFF2-40B4-BE49-F238E27FC236}">
                <a16:creationId xmlns:a16="http://schemas.microsoft.com/office/drawing/2014/main" id="{E7A0EA64-7353-4A46-8C46-DB9FC10C4AB9}"/>
              </a:ext>
            </a:extLst>
          </p:cNvPr>
          <p:cNvPicPr>
            <a:picLocks noChangeAspect="1"/>
          </p:cNvPicPr>
          <p:nvPr/>
        </p:nvPicPr>
        <p:blipFill>
          <a:blip r:embed="rId2"/>
          <a:stretch>
            <a:fillRect/>
          </a:stretch>
        </p:blipFill>
        <p:spPr>
          <a:xfrm>
            <a:off x="0" y="358960"/>
            <a:ext cx="12192000" cy="6140080"/>
          </a:xfrm>
          <a:prstGeom prst="rect">
            <a:avLst/>
          </a:prstGeom>
        </p:spPr>
      </p:pic>
    </p:spTree>
    <p:extLst>
      <p:ext uri="{BB962C8B-B14F-4D97-AF65-F5344CB8AC3E}">
        <p14:creationId xmlns:p14="http://schemas.microsoft.com/office/powerpoint/2010/main" val="3780239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E92FAD-39DE-4079-B42A-C0DDBA6A5740}"/>
              </a:ext>
            </a:extLst>
          </p:cNvPr>
          <p:cNvSpPr txBox="1"/>
          <p:nvPr/>
        </p:nvSpPr>
        <p:spPr>
          <a:xfrm>
            <a:off x="204186" y="97654"/>
            <a:ext cx="11159231"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When Weather is Sunny &amp; Cloudy more number of Yards can be scored.</a:t>
            </a:r>
          </a:p>
        </p:txBody>
      </p:sp>
      <p:pic>
        <p:nvPicPr>
          <p:cNvPr id="4" name="Picture 3">
            <a:extLst>
              <a:ext uri="{FF2B5EF4-FFF2-40B4-BE49-F238E27FC236}">
                <a16:creationId xmlns:a16="http://schemas.microsoft.com/office/drawing/2014/main" id="{AD446B0A-DA78-4B08-8229-D46164EC8036}"/>
              </a:ext>
            </a:extLst>
          </p:cNvPr>
          <p:cNvPicPr>
            <a:picLocks noChangeAspect="1"/>
          </p:cNvPicPr>
          <p:nvPr/>
        </p:nvPicPr>
        <p:blipFill>
          <a:blip r:embed="rId2"/>
          <a:stretch>
            <a:fillRect/>
          </a:stretch>
        </p:blipFill>
        <p:spPr>
          <a:xfrm>
            <a:off x="0" y="684820"/>
            <a:ext cx="12192000" cy="5488360"/>
          </a:xfrm>
          <a:prstGeom prst="rect">
            <a:avLst/>
          </a:prstGeom>
        </p:spPr>
      </p:pic>
    </p:spTree>
    <p:extLst>
      <p:ext uri="{BB962C8B-B14F-4D97-AF65-F5344CB8AC3E}">
        <p14:creationId xmlns:p14="http://schemas.microsoft.com/office/powerpoint/2010/main" val="3242641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3768F2-DF3D-4C87-B85B-D7FE1761D5C5}"/>
              </a:ext>
            </a:extLst>
          </p:cNvPr>
          <p:cNvSpPr txBox="1"/>
          <p:nvPr/>
        </p:nvSpPr>
        <p:spPr>
          <a:xfrm>
            <a:off x="177553" y="88777"/>
            <a:ext cx="11194742"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There is no Correlation between Yards gained with respective to weeks.</a:t>
            </a:r>
          </a:p>
        </p:txBody>
      </p:sp>
      <p:pic>
        <p:nvPicPr>
          <p:cNvPr id="4" name="Picture 3">
            <a:extLst>
              <a:ext uri="{FF2B5EF4-FFF2-40B4-BE49-F238E27FC236}">
                <a16:creationId xmlns:a16="http://schemas.microsoft.com/office/drawing/2014/main" id="{CB8B4A59-48FB-456C-AA7B-5282B7B892DE}"/>
              </a:ext>
            </a:extLst>
          </p:cNvPr>
          <p:cNvPicPr>
            <a:picLocks noChangeAspect="1"/>
          </p:cNvPicPr>
          <p:nvPr/>
        </p:nvPicPr>
        <p:blipFill>
          <a:blip r:embed="rId2"/>
          <a:stretch>
            <a:fillRect/>
          </a:stretch>
        </p:blipFill>
        <p:spPr>
          <a:xfrm>
            <a:off x="0" y="557351"/>
            <a:ext cx="12192000" cy="6300649"/>
          </a:xfrm>
          <a:prstGeom prst="rect">
            <a:avLst/>
          </a:prstGeom>
        </p:spPr>
      </p:pic>
    </p:spTree>
    <p:extLst>
      <p:ext uri="{BB962C8B-B14F-4D97-AF65-F5344CB8AC3E}">
        <p14:creationId xmlns:p14="http://schemas.microsoft.com/office/powerpoint/2010/main" val="3980140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6D7B1D-C175-4FC4-B324-13EB36576B42}"/>
              </a:ext>
            </a:extLst>
          </p:cNvPr>
          <p:cNvSpPr txBox="1"/>
          <p:nvPr/>
        </p:nvSpPr>
        <p:spPr>
          <a:xfrm>
            <a:off x="115410" y="62144"/>
            <a:ext cx="11665258" cy="369332"/>
          </a:xfrm>
          <a:prstGeom prst="rect">
            <a:avLst/>
          </a:prstGeom>
          <a:noFill/>
        </p:spPr>
        <p:txBody>
          <a:bodyPr wrap="square" rtlCol="0">
            <a:spAutoFit/>
          </a:bodyPr>
          <a:lstStyle/>
          <a:p>
            <a:pPr marL="285750" indent="-285750">
              <a:buFont typeface="Arial" panose="020B0604020202020204" pitchFamily="34" charset="0"/>
              <a:buChar char="•"/>
            </a:pPr>
            <a:r>
              <a:rPr lang="en-US" dirty="0"/>
              <a:t>Player weight ranging from (270lbs to 290lbs) &amp; (150lbs to 170lbs),not able to score more Yards.</a:t>
            </a:r>
          </a:p>
        </p:txBody>
      </p:sp>
      <p:pic>
        <p:nvPicPr>
          <p:cNvPr id="5" name="Picture 4">
            <a:extLst>
              <a:ext uri="{FF2B5EF4-FFF2-40B4-BE49-F238E27FC236}">
                <a16:creationId xmlns:a16="http://schemas.microsoft.com/office/drawing/2014/main" id="{26F37A13-0D1A-4E88-982C-2643E3D71FE8}"/>
              </a:ext>
            </a:extLst>
          </p:cNvPr>
          <p:cNvPicPr>
            <a:picLocks noChangeAspect="1"/>
          </p:cNvPicPr>
          <p:nvPr/>
        </p:nvPicPr>
        <p:blipFill>
          <a:blip r:embed="rId2"/>
          <a:stretch>
            <a:fillRect/>
          </a:stretch>
        </p:blipFill>
        <p:spPr>
          <a:xfrm>
            <a:off x="0" y="99819"/>
            <a:ext cx="12192000" cy="6658362"/>
          </a:xfrm>
          <a:prstGeom prst="rect">
            <a:avLst/>
          </a:prstGeom>
        </p:spPr>
      </p:pic>
    </p:spTree>
    <p:extLst>
      <p:ext uri="{BB962C8B-B14F-4D97-AF65-F5344CB8AC3E}">
        <p14:creationId xmlns:p14="http://schemas.microsoft.com/office/powerpoint/2010/main" val="1054740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82ECEA-B204-4696-8ACE-5CC505645350}"/>
              </a:ext>
            </a:extLst>
          </p:cNvPr>
          <p:cNvSpPr txBox="1"/>
          <p:nvPr/>
        </p:nvSpPr>
        <p:spPr>
          <a:xfrm>
            <a:off x="239697" y="168676"/>
            <a:ext cx="11638625" cy="369332"/>
          </a:xfrm>
          <a:prstGeom prst="rect">
            <a:avLst/>
          </a:prstGeom>
          <a:noFill/>
        </p:spPr>
        <p:txBody>
          <a:bodyPr wrap="square" rtlCol="0">
            <a:spAutoFit/>
          </a:bodyPr>
          <a:lstStyle/>
          <a:p>
            <a:pPr marL="285750" indent="-285750">
              <a:buFont typeface="Arial" panose="020B0604020202020204" pitchFamily="34" charset="0"/>
              <a:buChar char="•"/>
            </a:pPr>
            <a:r>
              <a:rPr lang="en-US" dirty="0"/>
              <a:t>As the wind Speed Increases, Chances of scoring Yards gets decreases.</a:t>
            </a:r>
          </a:p>
        </p:txBody>
      </p:sp>
      <p:pic>
        <p:nvPicPr>
          <p:cNvPr id="5" name="Picture 4">
            <a:extLst>
              <a:ext uri="{FF2B5EF4-FFF2-40B4-BE49-F238E27FC236}">
                <a16:creationId xmlns:a16="http://schemas.microsoft.com/office/drawing/2014/main" id="{2AEC89D4-F32C-49C0-AC95-E8A04B6BE5F1}"/>
              </a:ext>
            </a:extLst>
          </p:cNvPr>
          <p:cNvPicPr>
            <a:picLocks noChangeAspect="1"/>
          </p:cNvPicPr>
          <p:nvPr/>
        </p:nvPicPr>
        <p:blipFill>
          <a:blip r:embed="rId2"/>
          <a:stretch>
            <a:fillRect/>
          </a:stretch>
        </p:blipFill>
        <p:spPr>
          <a:xfrm>
            <a:off x="0" y="98283"/>
            <a:ext cx="12192000" cy="6661434"/>
          </a:xfrm>
          <a:prstGeom prst="rect">
            <a:avLst/>
          </a:prstGeom>
        </p:spPr>
      </p:pic>
    </p:spTree>
    <p:extLst>
      <p:ext uri="{BB962C8B-B14F-4D97-AF65-F5344CB8AC3E}">
        <p14:creationId xmlns:p14="http://schemas.microsoft.com/office/powerpoint/2010/main" val="1271052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0AF661-F477-4F1F-9E96-C05D40695C04}"/>
              </a:ext>
            </a:extLst>
          </p:cNvPr>
          <p:cNvSpPr txBox="1"/>
          <p:nvPr/>
        </p:nvSpPr>
        <p:spPr>
          <a:xfrm>
            <a:off x="150920" y="106532"/>
            <a:ext cx="11469950" cy="369332"/>
          </a:xfrm>
          <a:prstGeom prst="rect">
            <a:avLst/>
          </a:prstGeom>
          <a:noFill/>
        </p:spPr>
        <p:txBody>
          <a:bodyPr wrap="square" rtlCol="0">
            <a:spAutoFit/>
          </a:bodyPr>
          <a:lstStyle/>
          <a:p>
            <a:pPr marL="285750" indent="-285750">
              <a:buFont typeface="Arial" panose="020B0604020202020204" pitchFamily="34" charset="0"/>
              <a:buChar char="•"/>
            </a:pPr>
            <a:r>
              <a:rPr lang="en-US" dirty="0"/>
              <a:t>As we can Observe most number of Yards gained at Yard line 25 is more in both the Seasons.</a:t>
            </a:r>
          </a:p>
        </p:txBody>
      </p:sp>
      <p:pic>
        <p:nvPicPr>
          <p:cNvPr id="4" name="Picture 3">
            <a:extLst>
              <a:ext uri="{FF2B5EF4-FFF2-40B4-BE49-F238E27FC236}">
                <a16:creationId xmlns:a16="http://schemas.microsoft.com/office/drawing/2014/main" id="{B67BF44E-2944-4400-B0B2-B02E7DE12F3D}"/>
              </a:ext>
            </a:extLst>
          </p:cNvPr>
          <p:cNvPicPr>
            <a:picLocks noChangeAspect="1"/>
          </p:cNvPicPr>
          <p:nvPr/>
        </p:nvPicPr>
        <p:blipFill>
          <a:blip r:embed="rId2"/>
          <a:stretch>
            <a:fillRect/>
          </a:stretch>
        </p:blipFill>
        <p:spPr>
          <a:xfrm>
            <a:off x="0" y="598137"/>
            <a:ext cx="12192000" cy="6259863"/>
          </a:xfrm>
          <a:prstGeom prst="rect">
            <a:avLst/>
          </a:prstGeom>
        </p:spPr>
      </p:pic>
    </p:spTree>
    <p:extLst>
      <p:ext uri="{BB962C8B-B14F-4D97-AF65-F5344CB8AC3E}">
        <p14:creationId xmlns:p14="http://schemas.microsoft.com/office/powerpoint/2010/main" val="2090930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F2B303-8AFA-4056-9F41-D88A51B1F01E}"/>
              </a:ext>
            </a:extLst>
          </p:cNvPr>
          <p:cNvPicPr>
            <a:picLocks noChangeAspect="1"/>
          </p:cNvPicPr>
          <p:nvPr/>
        </p:nvPicPr>
        <p:blipFill>
          <a:blip r:embed="rId2"/>
          <a:stretch>
            <a:fillRect/>
          </a:stretch>
        </p:blipFill>
        <p:spPr>
          <a:xfrm>
            <a:off x="1022007" y="0"/>
            <a:ext cx="10147986" cy="6858000"/>
          </a:xfrm>
          <a:prstGeom prst="rect">
            <a:avLst/>
          </a:prstGeom>
        </p:spPr>
      </p:pic>
    </p:spTree>
    <p:extLst>
      <p:ext uri="{BB962C8B-B14F-4D97-AF65-F5344CB8AC3E}">
        <p14:creationId xmlns:p14="http://schemas.microsoft.com/office/powerpoint/2010/main" val="1676527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D27ED4-4FDF-4255-8C6B-7B630F59CDCD}"/>
              </a:ext>
            </a:extLst>
          </p:cNvPr>
          <p:cNvPicPr>
            <a:picLocks noChangeAspect="1"/>
          </p:cNvPicPr>
          <p:nvPr/>
        </p:nvPicPr>
        <p:blipFill>
          <a:blip r:embed="rId2"/>
          <a:stretch>
            <a:fillRect/>
          </a:stretch>
        </p:blipFill>
        <p:spPr>
          <a:xfrm>
            <a:off x="1017718" y="0"/>
            <a:ext cx="10156564" cy="6858000"/>
          </a:xfrm>
          <a:prstGeom prst="rect">
            <a:avLst/>
          </a:prstGeom>
        </p:spPr>
      </p:pic>
    </p:spTree>
    <p:extLst>
      <p:ext uri="{BB962C8B-B14F-4D97-AF65-F5344CB8AC3E}">
        <p14:creationId xmlns:p14="http://schemas.microsoft.com/office/powerpoint/2010/main" val="75105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60230AB-294E-4247-8B16-A4791540971C}"/>
              </a:ext>
            </a:extLst>
          </p:cNvPr>
          <p:cNvSpPr>
            <a:spLocks noGrp="1"/>
          </p:cNvSpPr>
          <p:nvPr>
            <p:ph type="title"/>
          </p:nvPr>
        </p:nvSpPr>
        <p:spPr>
          <a:xfrm>
            <a:off x="492370" y="516835"/>
            <a:ext cx="3084844" cy="2103875"/>
          </a:xfrm>
        </p:spPr>
        <p:txBody>
          <a:bodyPr>
            <a:normAutofit/>
          </a:bodyPr>
          <a:lstStyle/>
          <a:p>
            <a:br>
              <a:rPr lang="en-IN" sz="3600">
                <a:solidFill>
                  <a:srgbClr val="FFFFFF"/>
                </a:solidFill>
              </a:rPr>
            </a:br>
            <a:br>
              <a:rPr lang="en-IN" sz="3600">
                <a:solidFill>
                  <a:srgbClr val="FFFFFF"/>
                </a:solidFill>
              </a:rPr>
            </a:br>
            <a:r>
              <a:rPr lang="en-IN" sz="3600">
                <a:solidFill>
                  <a:srgbClr val="FFFFFF"/>
                </a:solidFill>
              </a:rPr>
              <a:t>NFL</a:t>
            </a:r>
          </a:p>
        </p:txBody>
      </p:sp>
      <p:sp>
        <p:nvSpPr>
          <p:cNvPr id="28" name="Content Placeholder 8">
            <a:extLst>
              <a:ext uri="{FF2B5EF4-FFF2-40B4-BE49-F238E27FC236}">
                <a16:creationId xmlns:a16="http://schemas.microsoft.com/office/drawing/2014/main" id="{C20B013D-F7A4-46E8-8A83-92EBFB6E76BD}"/>
              </a:ext>
            </a:extLst>
          </p:cNvPr>
          <p:cNvSpPr>
            <a:spLocks noGrp="1"/>
          </p:cNvSpPr>
          <p:nvPr>
            <p:ph idx="1"/>
          </p:nvPr>
        </p:nvSpPr>
        <p:spPr>
          <a:xfrm>
            <a:off x="492371" y="2653800"/>
            <a:ext cx="3084844" cy="3335519"/>
          </a:xfrm>
        </p:spPr>
        <p:txBody>
          <a:bodyPr>
            <a:normAutofit/>
          </a:bodyPr>
          <a:lstStyle/>
          <a:p>
            <a:r>
              <a:rPr lang="en-US" sz="1500">
                <a:solidFill>
                  <a:srgbClr val="FFFFFF"/>
                </a:solidFill>
              </a:rPr>
              <a:t>Using the below models, we would like to predict the number of yards an NFL player gained after receiving a handoff. </a:t>
            </a:r>
          </a:p>
        </p:txBody>
      </p:sp>
      <p:pic>
        <p:nvPicPr>
          <p:cNvPr id="12290" name="Picture 2" descr="562743.jpg (1920×1200)">
            <a:extLst>
              <a:ext uri="{FF2B5EF4-FFF2-40B4-BE49-F238E27FC236}">
                <a16:creationId xmlns:a16="http://schemas.microsoft.com/office/drawing/2014/main" id="{C8EDA45C-F5A9-44CE-B37A-2C93C39A8A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11" r="13668"/>
          <a:stretch/>
        </p:blipFill>
        <p:spPr bwMode="auto">
          <a:xfrm>
            <a:off x="4075043" y="10"/>
            <a:ext cx="811127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0062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D957548-4293-41FF-8979-913F9CA97402}"/>
              </a:ext>
            </a:extLst>
          </p:cNvPr>
          <p:cNvSpPr txBox="1">
            <a:spLocks/>
          </p:cNvSpPr>
          <p:nvPr/>
        </p:nvSpPr>
        <p:spPr>
          <a:xfrm>
            <a:off x="1451579" y="2015732"/>
            <a:ext cx="9603275" cy="3450613"/>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sz="1800" dirty="0"/>
              <a:t>Linear Models </a:t>
            </a:r>
            <a:r>
              <a:rPr lang="en-US" sz="1800" dirty="0">
                <a:sym typeface="Wingdings" panose="05000000000000000000" pitchFamily="2" charset="2"/>
              </a:rPr>
              <a:t> Partial Least Squares(PLS),Principal Component Regression(PCR),Principal Component Analysis(PCA),Penalized Regression Model(Ridge &amp; Lasso)</a:t>
            </a:r>
          </a:p>
          <a:p>
            <a:pPr algn="just"/>
            <a:r>
              <a:rPr lang="en-US" sz="1800" dirty="0">
                <a:sym typeface="Wingdings" panose="05000000000000000000" pitchFamily="2" charset="2"/>
              </a:rPr>
              <a:t>Non-Linear Models  Extreme Gradient Boosting(XGBOOST),Random Forest</a:t>
            </a:r>
          </a:p>
          <a:p>
            <a:pPr algn="just"/>
            <a:r>
              <a:rPr lang="en-US" sz="1800" dirty="0">
                <a:sym typeface="Wingdings" panose="05000000000000000000" pitchFamily="2" charset="2"/>
              </a:rPr>
              <a:t>Tuning Procedure:</a:t>
            </a:r>
          </a:p>
          <a:p>
            <a:pPr marL="0" indent="0" algn="just">
              <a:buNone/>
            </a:pPr>
            <a:endParaRPr lang="en-US" sz="1800" dirty="0"/>
          </a:p>
        </p:txBody>
      </p:sp>
      <p:sp>
        <p:nvSpPr>
          <p:cNvPr id="3" name="Title 2">
            <a:extLst>
              <a:ext uri="{FF2B5EF4-FFF2-40B4-BE49-F238E27FC236}">
                <a16:creationId xmlns:a16="http://schemas.microsoft.com/office/drawing/2014/main" id="{57C3923B-5C73-4208-9B4C-E2C3026C0387}"/>
              </a:ext>
            </a:extLst>
          </p:cNvPr>
          <p:cNvSpPr>
            <a:spLocks noGrp="1"/>
          </p:cNvSpPr>
          <p:nvPr>
            <p:ph type="title"/>
          </p:nvPr>
        </p:nvSpPr>
        <p:spPr>
          <a:xfrm>
            <a:off x="1451579" y="804520"/>
            <a:ext cx="9603275" cy="864482"/>
          </a:xfrm>
        </p:spPr>
        <p:txBody>
          <a:bodyPr>
            <a:normAutofit fontScale="90000"/>
          </a:bodyPr>
          <a:lstStyle/>
          <a:p>
            <a:r>
              <a:rPr lang="en-US" dirty="0"/>
              <a:t>Predictive models used &amp; Tuning procedure</a:t>
            </a:r>
          </a:p>
        </p:txBody>
      </p:sp>
      <p:graphicFrame>
        <p:nvGraphicFramePr>
          <p:cNvPr id="5" name="Table 4">
            <a:extLst>
              <a:ext uri="{FF2B5EF4-FFF2-40B4-BE49-F238E27FC236}">
                <a16:creationId xmlns:a16="http://schemas.microsoft.com/office/drawing/2014/main" id="{8B6756A3-9AE4-42EE-93A4-79F6C6316129}"/>
              </a:ext>
            </a:extLst>
          </p:cNvPr>
          <p:cNvGraphicFramePr>
            <a:graphicFrameLocks noGrp="1"/>
          </p:cNvGraphicFramePr>
          <p:nvPr>
            <p:extLst>
              <p:ext uri="{D42A27DB-BD31-4B8C-83A1-F6EECF244321}">
                <p14:modId xmlns:p14="http://schemas.microsoft.com/office/powerpoint/2010/main" val="4133221032"/>
              </p:ext>
            </p:extLst>
          </p:nvPr>
        </p:nvGraphicFramePr>
        <p:xfrm>
          <a:off x="1828799" y="3741038"/>
          <a:ext cx="8073748" cy="2377440"/>
        </p:xfrm>
        <a:graphic>
          <a:graphicData uri="http://schemas.openxmlformats.org/drawingml/2006/table">
            <a:tbl>
              <a:tblPr firstRow="1" bandRow="1">
                <a:tableStyleId>{5C22544A-7EE6-4342-B048-85BDC9FD1C3A}</a:tableStyleId>
              </a:tblPr>
              <a:tblGrid>
                <a:gridCol w="4036874">
                  <a:extLst>
                    <a:ext uri="{9D8B030D-6E8A-4147-A177-3AD203B41FA5}">
                      <a16:colId xmlns:a16="http://schemas.microsoft.com/office/drawing/2014/main" val="2972763091"/>
                    </a:ext>
                  </a:extLst>
                </a:gridCol>
                <a:gridCol w="4036874">
                  <a:extLst>
                    <a:ext uri="{9D8B030D-6E8A-4147-A177-3AD203B41FA5}">
                      <a16:colId xmlns:a16="http://schemas.microsoft.com/office/drawing/2014/main" val="2056350742"/>
                    </a:ext>
                  </a:extLst>
                </a:gridCol>
              </a:tblGrid>
              <a:tr h="322675">
                <a:tc>
                  <a:txBody>
                    <a:bodyPr/>
                    <a:lstStyle/>
                    <a:p>
                      <a:r>
                        <a:rPr lang="en-US" dirty="0"/>
                        <a:t>Predictive Models</a:t>
                      </a:r>
                    </a:p>
                  </a:txBody>
                  <a:tcPr/>
                </a:tc>
                <a:tc>
                  <a:txBody>
                    <a:bodyPr/>
                    <a:lstStyle/>
                    <a:p>
                      <a:r>
                        <a:rPr lang="en-US" dirty="0"/>
                        <a:t>Tuning Parameters</a:t>
                      </a:r>
                    </a:p>
                  </a:txBody>
                  <a:tcPr/>
                </a:tc>
                <a:extLst>
                  <a:ext uri="{0D108BD9-81ED-4DB2-BD59-A6C34878D82A}">
                    <a16:rowId xmlns:a16="http://schemas.microsoft.com/office/drawing/2014/main" val="64732297"/>
                  </a:ext>
                </a:extLst>
              </a:tr>
              <a:tr h="322675">
                <a:tc>
                  <a:txBody>
                    <a:bodyPr/>
                    <a:lstStyle/>
                    <a:p>
                      <a:r>
                        <a:rPr lang="en-US" dirty="0"/>
                        <a:t>PLS,PCR</a:t>
                      </a:r>
                    </a:p>
                  </a:txBody>
                  <a:tcPr/>
                </a:tc>
                <a:tc>
                  <a:txBody>
                    <a:bodyPr/>
                    <a:lstStyle/>
                    <a:p>
                      <a:r>
                        <a:rPr lang="en-US" dirty="0" err="1"/>
                        <a:t>ncomp</a:t>
                      </a:r>
                      <a:endParaRPr lang="en-US" dirty="0"/>
                    </a:p>
                  </a:txBody>
                  <a:tcPr/>
                </a:tc>
                <a:extLst>
                  <a:ext uri="{0D108BD9-81ED-4DB2-BD59-A6C34878D82A}">
                    <a16:rowId xmlns:a16="http://schemas.microsoft.com/office/drawing/2014/main" val="2032074797"/>
                  </a:ext>
                </a:extLst>
              </a:tr>
              <a:tr h="322675">
                <a:tc>
                  <a:txBody>
                    <a:bodyPr/>
                    <a:lstStyle/>
                    <a:p>
                      <a:r>
                        <a:rPr lang="en-US" dirty="0"/>
                        <a:t>Ridge, Lasso</a:t>
                      </a:r>
                    </a:p>
                  </a:txBody>
                  <a:tcPr/>
                </a:tc>
                <a:tc>
                  <a:txBody>
                    <a:bodyPr/>
                    <a:lstStyle/>
                    <a:p>
                      <a:r>
                        <a:rPr lang="en-US" dirty="0" err="1"/>
                        <a:t>Lamda</a:t>
                      </a:r>
                      <a:endParaRPr lang="en-US" dirty="0"/>
                    </a:p>
                  </a:txBody>
                  <a:tcPr/>
                </a:tc>
                <a:extLst>
                  <a:ext uri="{0D108BD9-81ED-4DB2-BD59-A6C34878D82A}">
                    <a16:rowId xmlns:a16="http://schemas.microsoft.com/office/drawing/2014/main" val="3707598217"/>
                  </a:ext>
                </a:extLst>
              </a:tr>
              <a:tr h="806688">
                <a:tc>
                  <a:txBody>
                    <a:bodyPr/>
                    <a:lstStyle/>
                    <a:p>
                      <a:r>
                        <a:rPr lang="en-US" dirty="0"/>
                        <a:t>XGBOOST</a:t>
                      </a:r>
                    </a:p>
                  </a:txBody>
                  <a:tcPr/>
                </a:tc>
                <a:tc>
                  <a:txBody>
                    <a:bodyPr/>
                    <a:lstStyle/>
                    <a:p>
                      <a:r>
                        <a:rPr lang="en-US" dirty="0" err="1"/>
                        <a:t>Nrounds</a:t>
                      </a:r>
                      <a:r>
                        <a:rPr lang="en-US" dirty="0"/>
                        <a:t>, </a:t>
                      </a:r>
                      <a:r>
                        <a:rPr lang="en-US" dirty="0" err="1"/>
                        <a:t>max_depth</a:t>
                      </a:r>
                      <a:r>
                        <a:rPr lang="en-US" dirty="0"/>
                        <a:t>, </a:t>
                      </a:r>
                      <a:r>
                        <a:rPr lang="en-US" dirty="0" err="1"/>
                        <a:t>eta,gamma</a:t>
                      </a:r>
                      <a:r>
                        <a:rPr lang="en-US" dirty="0"/>
                        <a:t>, </a:t>
                      </a:r>
                      <a:r>
                        <a:rPr lang="en-US" dirty="0" err="1"/>
                        <a:t>colsample_bytree</a:t>
                      </a:r>
                      <a:r>
                        <a:rPr lang="en-US" dirty="0"/>
                        <a:t>, </a:t>
                      </a:r>
                      <a:r>
                        <a:rPr lang="en-US" dirty="0" err="1"/>
                        <a:t>min_child_weight</a:t>
                      </a:r>
                      <a:r>
                        <a:rPr lang="en-US" dirty="0"/>
                        <a:t>, subsample</a:t>
                      </a:r>
                    </a:p>
                  </a:txBody>
                  <a:tcPr/>
                </a:tc>
                <a:extLst>
                  <a:ext uri="{0D108BD9-81ED-4DB2-BD59-A6C34878D82A}">
                    <a16:rowId xmlns:a16="http://schemas.microsoft.com/office/drawing/2014/main" val="762843137"/>
                  </a:ext>
                </a:extLst>
              </a:tr>
              <a:tr h="322675">
                <a:tc>
                  <a:txBody>
                    <a:bodyPr/>
                    <a:lstStyle/>
                    <a:p>
                      <a:r>
                        <a:rPr lang="en-US" dirty="0"/>
                        <a:t>Random Forest</a:t>
                      </a:r>
                    </a:p>
                  </a:txBody>
                  <a:tcPr/>
                </a:tc>
                <a:tc>
                  <a:txBody>
                    <a:bodyPr/>
                    <a:lstStyle/>
                    <a:p>
                      <a:r>
                        <a:rPr lang="en-US" dirty="0" err="1"/>
                        <a:t>Mtry</a:t>
                      </a:r>
                      <a:endParaRPr lang="en-US" dirty="0"/>
                    </a:p>
                  </a:txBody>
                  <a:tcPr/>
                </a:tc>
                <a:extLst>
                  <a:ext uri="{0D108BD9-81ED-4DB2-BD59-A6C34878D82A}">
                    <a16:rowId xmlns:a16="http://schemas.microsoft.com/office/drawing/2014/main" val="3906792932"/>
                  </a:ext>
                </a:extLst>
              </a:tr>
            </a:tbl>
          </a:graphicData>
        </a:graphic>
      </p:graphicFrame>
    </p:spTree>
    <p:extLst>
      <p:ext uri="{BB962C8B-B14F-4D97-AF65-F5344CB8AC3E}">
        <p14:creationId xmlns:p14="http://schemas.microsoft.com/office/powerpoint/2010/main" val="932632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098" name="Picture 2" descr="http://getwallpapers.com/wallpaper/full/5/e/7/562743.jpg">
            <a:extLst>
              <a:ext uri="{FF2B5EF4-FFF2-40B4-BE49-F238E27FC236}">
                <a16:creationId xmlns:a16="http://schemas.microsoft.com/office/drawing/2014/main" id="{7026FC99-C360-4338-9FC6-719389A1E884}"/>
              </a:ext>
            </a:extLst>
          </p:cNvPr>
          <p:cNvPicPr>
            <a:picLocks noChangeAspect="1" noChangeArrowheads="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t="4536" b="5464"/>
          <a:stretch/>
        </p:blipFill>
        <p:spPr bwMode="auto">
          <a:xfrm>
            <a:off x="2" y="10"/>
            <a:ext cx="12191695"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327CAB8F-A0BA-4128-8B2F-EC1879A167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2B02978-44F2-4ECE-91F8-B3CEE0458F8E}"/>
              </a:ext>
            </a:extLst>
          </p:cNvPr>
          <p:cNvSpPr>
            <a:spLocks noGrp="1"/>
          </p:cNvSpPr>
          <p:nvPr>
            <p:ph type="title"/>
          </p:nvPr>
        </p:nvSpPr>
        <p:spPr>
          <a:xfrm>
            <a:off x="1097280" y="286603"/>
            <a:ext cx="10058400" cy="1450757"/>
          </a:xfrm>
        </p:spPr>
        <p:txBody>
          <a:bodyPr>
            <a:normAutofit/>
          </a:bodyPr>
          <a:lstStyle/>
          <a:p>
            <a:r>
              <a:rPr lang="en-US"/>
              <a:t>NFL</a:t>
            </a:r>
          </a:p>
        </p:txBody>
      </p:sp>
      <p:sp>
        <p:nvSpPr>
          <p:cNvPr id="3" name="Content Placeholder 2">
            <a:extLst>
              <a:ext uri="{FF2B5EF4-FFF2-40B4-BE49-F238E27FC236}">
                <a16:creationId xmlns:a16="http://schemas.microsoft.com/office/drawing/2014/main" id="{467A3E08-EC20-472D-8F28-54D40EE3ECC2}"/>
              </a:ext>
            </a:extLst>
          </p:cNvPr>
          <p:cNvSpPr>
            <a:spLocks noGrp="1"/>
          </p:cNvSpPr>
          <p:nvPr>
            <p:ph idx="1"/>
          </p:nvPr>
        </p:nvSpPr>
        <p:spPr>
          <a:xfrm>
            <a:off x="1097280" y="1845734"/>
            <a:ext cx="10058400" cy="4023360"/>
          </a:xfrm>
        </p:spPr>
        <p:txBody>
          <a:bodyPr>
            <a:normAutofit/>
          </a:bodyPr>
          <a:lstStyle/>
          <a:p>
            <a:pPr>
              <a:buClr>
                <a:srgbClr val="B95071"/>
              </a:buClr>
            </a:pPr>
            <a:r>
              <a:rPr lang="en-US"/>
              <a:t>The National Football League is a professional American football league consisting of 32 teams, divided equally between the National Football Conference and the American Football Conference.</a:t>
            </a:r>
          </a:p>
          <a:p>
            <a:pPr>
              <a:buClr>
                <a:srgbClr val="B95071"/>
              </a:buClr>
            </a:pPr>
            <a:r>
              <a:rPr lang="en-US"/>
              <a:t> Today, the NFL has the highest average attendance (67,591) of any professional sports league in the world and is the most popular sports league in the United States.</a:t>
            </a:r>
          </a:p>
          <a:p>
            <a:pPr>
              <a:buClr>
                <a:srgbClr val="B95071"/>
              </a:buClr>
            </a:pPr>
            <a:r>
              <a:rPr lang="en-US"/>
              <a:t> The Super Bowl is also among the biggest club sporting events in the world, with the individual games accounting for many of the most watched television programs in American history.</a:t>
            </a:r>
          </a:p>
          <a:p>
            <a:pPr>
              <a:buClr>
                <a:srgbClr val="B95071"/>
              </a:buClr>
            </a:pPr>
            <a:r>
              <a:rPr lang="en-US"/>
              <a:t>Since based on the statistical data and demand for NFL, challenges data analysts to predict Yards.</a:t>
            </a:r>
          </a:p>
          <a:p>
            <a:pPr>
              <a:buClr>
                <a:srgbClr val="B95071"/>
              </a:buClr>
            </a:pPr>
            <a:r>
              <a:rPr lang="en-US"/>
              <a:t>Source of the dataset is from Kaggle (</a:t>
            </a:r>
            <a:r>
              <a:rPr lang="en-US">
                <a:hlinkClick r:id="rId3"/>
              </a:rPr>
              <a:t>https://www.kaggle.com/c/nfl-big-data-bowl-2020/data</a:t>
            </a:r>
            <a:r>
              <a:rPr lang="en-US"/>
              <a:t>)</a:t>
            </a:r>
          </a:p>
        </p:txBody>
      </p:sp>
      <p:sp>
        <p:nvSpPr>
          <p:cNvPr id="73" name="Rectangle 72">
            <a:extLst>
              <a:ext uri="{FF2B5EF4-FFF2-40B4-BE49-F238E27FC236}">
                <a16:creationId xmlns:a16="http://schemas.microsoft.com/office/drawing/2014/main" id="{C672EAF5-5470-4BA7-B932-B6C0D09E7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94620B5C-0452-4C14-93BC-D29D4DD20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467511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A13E-A248-4166-9E5E-4353BB3A6239}"/>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dirty="0"/>
              <a:t>PCR</a:t>
            </a:r>
          </a:p>
        </p:txBody>
      </p:sp>
      <p:pic>
        <p:nvPicPr>
          <p:cNvPr id="3" name="Picture 2">
            <a:extLst>
              <a:ext uri="{FF2B5EF4-FFF2-40B4-BE49-F238E27FC236}">
                <a16:creationId xmlns:a16="http://schemas.microsoft.com/office/drawing/2014/main" id="{522B98D1-65B4-4F22-897E-C2CF47384ECC}"/>
              </a:ext>
            </a:extLst>
          </p:cNvPr>
          <p:cNvPicPr>
            <a:picLocks noChangeAspect="1"/>
          </p:cNvPicPr>
          <p:nvPr/>
        </p:nvPicPr>
        <p:blipFill>
          <a:blip r:embed="rId2"/>
          <a:stretch>
            <a:fillRect/>
          </a:stretch>
        </p:blipFill>
        <p:spPr>
          <a:xfrm>
            <a:off x="6094410" y="-11430"/>
            <a:ext cx="6021389" cy="6021699"/>
          </a:xfrm>
          <a:prstGeom prst="rect">
            <a:avLst/>
          </a:prstGeom>
        </p:spPr>
      </p:pic>
      <p:sp>
        <p:nvSpPr>
          <p:cNvPr id="4" name="TextBox 3">
            <a:extLst>
              <a:ext uri="{FF2B5EF4-FFF2-40B4-BE49-F238E27FC236}">
                <a16:creationId xmlns:a16="http://schemas.microsoft.com/office/drawing/2014/main" id="{68DDB055-62F9-44D9-8B31-B3135E2A31E6}"/>
              </a:ext>
            </a:extLst>
          </p:cNvPr>
          <p:cNvSpPr txBox="1"/>
          <p:nvPr/>
        </p:nvSpPr>
        <p:spPr>
          <a:xfrm>
            <a:off x="1005620" y="3911865"/>
            <a:ext cx="4856085" cy="646331"/>
          </a:xfrm>
          <a:prstGeom prst="rect">
            <a:avLst/>
          </a:prstGeom>
          <a:noFill/>
        </p:spPr>
        <p:txBody>
          <a:bodyPr wrap="square" rtlCol="0">
            <a:spAutoFit/>
          </a:bodyPr>
          <a:lstStyle/>
          <a:p>
            <a:r>
              <a:rPr lang="en-US" dirty="0"/>
              <a:t>86.09% of the Variance is explained by 13 components</a:t>
            </a:r>
          </a:p>
        </p:txBody>
      </p:sp>
      <p:sp>
        <p:nvSpPr>
          <p:cNvPr id="5" name="TextBox 4">
            <a:extLst>
              <a:ext uri="{FF2B5EF4-FFF2-40B4-BE49-F238E27FC236}">
                <a16:creationId xmlns:a16="http://schemas.microsoft.com/office/drawing/2014/main" id="{28379902-04F4-4C44-A950-1D4FE83AC0DE}"/>
              </a:ext>
            </a:extLst>
          </p:cNvPr>
          <p:cNvSpPr txBox="1"/>
          <p:nvPr/>
        </p:nvSpPr>
        <p:spPr>
          <a:xfrm>
            <a:off x="1266092" y="1273908"/>
            <a:ext cx="3423139" cy="584775"/>
          </a:xfrm>
          <a:prstGeom prst="rect">
            <a:avLst/>
          </a:prstGeom>
          <a:noFill/>
        </p:spPr>
        <p:txBody>
          <a:bodyPr wrap="square" rtlCol="0">
            <a:spAutoFit/>
          </a:bodyPr>
          <a:lstStyle/>
          <a:p>
            <a:r>
              <a:rPr lang="en-IN" sz="3200" dirty="0"/>
              <a:t>NFL</a:t>
            </a:r>
          </a:p>
        </p:txBody>
      </p:sp>
    </p:spTree>
    <p:extLst>
      <p:ext uri="{BB962C8B-B14F-4D97-AF65-F5344CB8AC3E}">
        <p14:creationId xmlns:p14="http://schemas.microsoft.com/office/powerpoint/2010/main" val="211399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6A29-4711-4EC6-87EF-5A2A223A4F6D}"/>
              </a:ext>
            </a:extLst>
          </p:cNvPr>
          <p:cNvSpPr>
            <a:spLocks noGrp="1"/>
          </p:cNvSpPr>
          <p:nvPr>
            <p:ph type="title"/>
          </p:nvPr>
        </p:nvSpPr>
        <p:spPr>
          <a:xfrm>
            <a:off x="1452616" y="2438400"/>
            <a:ext cx="4176384" cy="905330"/>
          </a:xfrm>
        </p:spPr>
        <p:txBody>
          <a:bodyPr vert="horz" lIns="91440" tIns="45720" rIns="91440" bIns="0" rtlCol="0" anchor="b">
            <a:normAutofit/>
          </a:bodyPr>
          <a:lstStyle/>
          <a:p>
            <a:r>
              <a:rPr lang="en-US" sz="4800"/>
              <a:t>PCA</a:t>
            </a:r>
          </a:p>
        </p:txBody>
      </p:sp>
      <p:pic>
        <p:nvPicPr>
          <p:cNvPr id="3" name="Picture 2">
            <a:extLst>
              <a:ext uri="{FF2B5EF4-FFF2-40B4-BE49-F238E27FC236}">
                <a16:creationId xmlns:a16="http://schemas.microsoft.com/office/drawing/2014/main" id="{30CEFFCE-25F6-4271-B362-3DB457B5DEF1}"/>
              </a:ext>
            </a:extLst>
          </p:cNvPr>
          <p:cNvPicPr>
            <a:picLocks noChangeAspect="1"/>
          </p:cNvPicPr>
          <p:nvPr/>
        </p:nvPicPr>
        <p:blipFill>
          <a:blip r:embed="rId2"/>
          <a:stretch>
            <a:fillRect/>
          </a:stretch>
        </p:blipFill>
        <p:spPr>
          <a:xfrm>
            <a:off x="5800725" y="85725"/>
            <a:ext cx="6390972" cy="5953123"/>
          </a:xfrm>
          <a:prstGeom prst="rect">
            <a:avLst/>
          </a:prstGeom>
        </p:spPr>
      </p:pic>
      <p:sp>
        <p:nvSpPr>
          <p:cNvPr id="4" name="TextBox 3">
            <a:extLst>
              <a:ext uri="{FF2B5EF4-FFF2-40B4-BE49-F238E27FC236}">
                <a16:creationId xmlns:a16="http://schemas.microsoft.com/office/drawing/2014/main" id="{3D2B984D-8BD6-4B46-B493-764036AFF2FA}"/>
              </a:ext>
            </a:extLst>
          </p:cNvPr>
          <p:cNvSpPr txBox="1"/>
          <p:nvPr/>
        </p:nvSpPr>
        <p:spPr>
          <a:xfrm>
            <a:off x="897202" y="3858599"/>
            <a:ext cx="4731798" cy="1200329"/>
          </a:xfrm>
          <a:prstGeom prst="rect">
            <a:avLst/>
          </a:prstGeom>
          <a:noFill/>
        </p:spPr>
        <p:txBody>
          <a:bodyPr wrap="square" rtlCol="0">
            <a:spAutoFit/>
          </a:bodyPr>
          <a:lstStyle/>
          <a:p>
            <a:r>
              <a:rPr lang="en-US" dirty="0"/>
              <a:t>82.8% of variance was explained by 13 Components.</a:t>
            </a:r>
          </a:p>
          <a:p>
            <a:r>
              <a:rPr lang="en-US" dirty="0"/>
              <a:t>When compared to PCR,PCA explains 3.29% less variance for 13 Components.</a:t>
            </a:r>
          </a:p>
        </p:txBody>
      </p:sp>
      <p:sp>
        <p:nvSpPr>
          <p:cNvPr id="5" name="TextBox 4">
            <a:extLst>
              <a:ext uri="{FF2B5EF4-FFF2-40B4-BE49-F238E27FC236}">
                <a16:creationId xmlns:a16="http://schemas.microsoft.com/office/drawing/2014/main" id="{C15CBD67-F79E-4E1A-A7A5-37E9B1B96B0C}"/>
              </a:ext>
            </a:extLst>
          </p:cNvPr>
          <p:cNvSpPr txBox="1"/>
          <p:nvPr/>
        </p:nvSpPr>
        <p:spPr>
          <a:xfrm>
            <a:off x="1297354" y="1289538"/>
            <a:ext cx="1664677" cy="861774"/>
          </a:xfrm>
          <a:prstGeom prst="rect">
            <a:avLst/>
          </a:prstGeom>
          <a:noFill/>
        </p:spPr>
        <p:txBody>
          <a:bodyPr wrap="square" rtlCol="0">
            <a:spAutoFit/>
          </a:bodyPr>
          <a:lstStyle/>
          <a:p>
            <a:r>
              <a:rPr lang="en-IN" sz="3200" dirty="0"/>
              <a:t>NFL</a:t>
            </a:r>
          </a:p>
          <a:p>
            <a:endParaRPr lang="en-IN" dirty="0"/>
          </a:p>
        </p:txBody>
      </p:sp>
    </p:spTree>
    <p:extLst>
      <p:ext uri="{BB962C8B-B14F-4D97-AF65-F5344CB8AC3E}">
        <p14:creationId xmlns:p14="http://schemas.microsoft.com/office/powerpoint/2010/main" val="3931123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E819B-00EE-4CE7-93E9-D5D5EB90283F}"/>
              </a:ext>
            </a:extLst>
          </p:cNvPr>
          <p:cNvSpPr>
            <a:spLocks noGrp="1"/>
          </p:cNvSpPr>
          <p:nvPr>
            <p:ph type="title"/>
          </p:nvPr>
        </p:nvSpPr>
        <p:spPr>
          <a:xfrm>
            <a:off x="1444467" y="802298"/>
            <a:ext cx="5541503" cy="2541431"/>
          </a:xfrm>
        </p:spPr>
        <p:txBody>
          <a:bodyPr vert="horz" lIns="91440" tIns="45720" rIns="91440" bIns="0" rtlCol="0" anchor="b">
            <a:normAutofit/>
          </a:bodyPr>
          <a:lstStyle/>
          <a:p>
            <a:r>
              <a:rPr lang="en-US" sz="5400"/>
              <a:t>LASSO</a:t>
            </a:r>
          </a:p>
        </p:txBody>
      </p:sp>
      <p:pic>
        <p:nvPicPr>
          <p:cNvPr id="4" name="Picture 3">
            <a:extLst>
              <a:ext uri="{FF2B5EF4-FFF2-40B4-BE49-F238E27FC236}">
                <a16:creationId xmlns:a16="http://schemas.microsoft.com/office/drawing/2014/main" id="{3DCA595D-86D8-4CAF-BD4A-A041252B24A2}"/>
              </a:ext>
            </a:extLst>
          </p:cNvPr>
          <p:cNvPicPr>
            <a:picLocks noChangeAspect="1"/>
          </p:cNvPicPr>
          <p:nvPr/>
        </p:nvPicPr>
        <p:blipFill>
          <a:blip r:embed="rId2"/>
          <a:stretch>
            <a:fillRect/>
          </a:stretch>
        </p:blipFill>
        <p:spPr>
          <a:xfrm>
            <a:off x="7473593" y="171451"/>
            <a:ext cx="4718103" cy="2620162"/>
          </a:xfrm>
          <a:prstGeom prst="rect">
            <a:avLst/>
          </a:prstGeom>
        </p:spPr>
      </p:pic>
      <p:pic>
        <p:nvPicPr>
          <p:cNvPr id="3" name="Picture 2">
            <a:extLst>
              <a:ext uri="{FF2B5EF4-FFF2-40B4-BE49-F238E27FC236}">
                <a16:creationId xmlns:a16="http://schemas.microsoft.com/office/drawing/2014/main" id="{8D3ABFA5-8E84-408A-BC6D-1E1D2ED457D2}"/>
              </a:ext>
            </a:extLst>
          </p:cNvPr>
          <p:cNvPicPr>
            <a:picLocks noChangeAspect="1"/>
          </p:cNvPicPr>
          <p:nvPr/>
        </p:nvPicPr>
        <p:blipFill>
          <a:blip r:embed="rId3"/>
          <a:stretch>
            <a:fillRect/>
          </a:stretch>
        </p:blipFill>
        <p:spPr>
          <a:xfrm>
            <a:off x="7473592" y="3095870"/>
            <a:ext cx="4623157" cy="2541415"/>
          </a:xfrm>
          <a:prstGeom prst="rect">
            <a:avLst/>
          </a:prstGeom>
        </p:spPr>
      </p:pic>
      <p:sp>
        <p:nvSpPr>
          <p:cNvPr id="5" name="TextBox 4">
            <a:extLst>
              <a:ext uri="{FF2B5EF4-FFF2-40B4-BE49-F238E27FC236}">
                <a16:creationId xmlns:a16="http://schemas.microsoft.com/office/drawing/2014/main" id="{C3D496A0-E9A5-4CA3-B61B-1CDF22B7C5B0}"/>
              </a:ext>
            </a:extLst>
          </p:cNvPr>
          <p:cNvSpPr txBox="1"/>
          <p:nvPr/>
        </p:nvSpPr>
        <p:spPr>
          <a:xfrm>
            <a:off x="1554424" y="3991425"/>
            <a:ext cx="5536119" cy="1200329"/>
          </a:xfrm>
          <a:prstGeom prst="rect">
            <a:avLst/>
          </a:prstGeom>
          <a:noFill/>
        </p:spPr>
        <p:txBody>
          <a:bodyPr wrap="square" rtlCol="0">
            <a:spAutoFit/>
          </a:bodyPr>
          <a:lstStyle/>
          <a:p>
            <a:r>
              <a:rPr lang="en-US" dirty="0"/>
              <a:t>The difference between RMSE is 0.0063, Before applying 10-fold cross validation we have RMSE of 6.458107 and after applying 10-fold cross validation we have an RMSE value of 6.451709 and R^2 value of 0.01584.</a:t>
            </a:r>
          </a:p>
        </p:txBody>
      </p:sp>
      <p:sp>
        <p:nvSpPr>
          <p:cNvPr id="6" name="TextBox 5">
            <a:extLst>
              <a:ext uri="{FF2B5EF4-FFF2-40B4-BE49-F238E27FC236}">
                <a16:creationId xmlns:a16="http://schemas.microsoft.com/office/drawing/2014/main" id="{8DFBC96C-C827-4E88-B193-DA99681FF3DD}"/>
              </a:ext>
            </a:extLst>
          </p:cNvPr>
          <p:cNvSpPr txBox="1"/>
          <p:nvPr/>
        </p:nvSpPr>
        <p:spPr>
          <a:xfrm>
            <a:off x="1141046" y="1211385"/>
            <a:ext cx="2469662" cy="707886"/>
          </a:xfrm>
          <a:prstGeom prst="rect">
            <a:avLst/>
          </a:prstGeom>
          <a:noFill/>
        </p:spPr>
        <p:txBody>
          <a:bodyPr wrap="square" rtlCol="0">
            <a:spAutoFit/>
          </a:bodyPr>
          <a:lstStyle/>
          <a:p>
            <a:r>
              <a:rPr lang="en-IN" sz="4000" dirty="0"/>
              <a:t> NFL</a:t>
            </a:r>
          </a:p>
        </p:txBody>
      </p:sp>
    </p:spTree>
    <p:extLst>
      <p:ext uri="{BB962C8B-B14F-4D97-AF65-F5344CB8AC3E}">
        <p14:creationId xmlns:p14="http://schemas.microsoft.com/office/powerpoint/2010/main" val="2061199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11D0-46E9-4A60-A9CA-32E85E78FB34}"/>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RIDGE</a:t>
            </a:r>
          </a:p>
        </p:txBody>
      </p:sp>
      <p:pic>
        <p:nvPicPr>
          <p:cNvPr id="3" name="Picture 2">
            <a:extLst>
              <a:ext uri="{FF2B5EF4-FFF2-40B4-BE49-F238E27FC236}">
                <a16:creationId xmlns:a16="http://schemas.microsoft.com/office/drawing/2014/main" id="{13D50176-1DEE-4B8D-AB9D-14E915DF5EE8}"/>
              </a:ext>
            </a:extLst>
          </p:cNvPr>
          <p:cNvPicPr>
            <a:picLocks noChangeAspect="1"/>
          </p:cNvPicPr>
          <p:nvPr/>
        </p:nvPicPr>
        <p:blipFill>
          <a:blip r:embed="rId2"/>
          <a:stretch>
            <a:fillRect/>
          </a:stretch>
        </p:blipFill>
        <p:spPr>
          <a:xfrm>
            <a:off x="6094411" y="238129"/>
            <a:ext cx="5925604" cy="5495917"/>
          </a:xfrm>
          <a:prstGeom prst="rect">
            <a:avLst/>
          </a:prstGeom>
        </p:spPr>
      </p:pic>
      <p:sp>
        <p:nvSpPr>
          <p:cNvPr id="5" name="TextBox 4">
            <a:extLst>
              <a:ext uri="{FF2B5EF4-FFF2-40B4-BE49-F238E27FC236}">
                <a16:creationId xmlns:a16="http://schemas.microsoft.com/office/drawing/2014/main" id="{43B85C02-3266-4EC6-8511-780F110BED52}"/>
              </a:ext>
            </a:extLst>
          </p:cNvPr>
          <p:cNvSpPr txBox="1"/>
          <p:nvPr/>
        </p:nvSpPr>
        <p:spPr>
          <a:xfrm>
            <a:off x="905599" y="3685997"/>
            <a:ext cx="5015883" cy="1754326"/>
          </a:xfrm>
          <a:prstGeom prst="rect">
            <a:avLst/>
          </a:prstGeom>
          <a:noFill/>
        </p:spPr>
        <p:txBody>
          <a:bodyPr wrap="square" rtlCol="0">
            <a:spAutoFit/>
          </a:bodyPr>
          <a:lstStyle/>
          <a:p>
            <a:r>
              <a:rPr lang="en-US" dirty="0"/>
              <a:t>The difference between RMSE is 0.0190, Before applying 10-fold cross validation we have RMSE of 6.470857 and after applying 10-fold cross validation we have an RMSE value of 6.4517377 and R^2 value of 0.01583.</a:t>
            </a:r>
          </a:p>
          <a:p>
            <a:endParaRPr lang="en-US" dirty="0"/>
          </a:p>
        </p:txBody>
      </p:sp>
      <p:sp>
        <p:nvSpPr>
          <p:cNvPr id="4" name="TextBox 3">
            <a:extLst>
              <a:ext uri="{FF2B5EF4-FFF2-40B4-BE49-F238E27FC236}">
                <a16:creationId xmlns:a16="http://schemas.microsoft.com/office/drawing/2014/main" id="{4CEC9C89-DCDB-4647-872B-E9B396BD5BB6}"/>
              </a:ext>
            </a:extLst>
          </p:cNvPr>
          <p:cNvSpPr txBox="1"/>
          <p:nvPr/>
        </p:nvSpPr>
        <p:spPr>
          <a:xfrm>
            <a:off x="1156677" y="1305169"/>
            <a:ext cx="1891323" cy="584775"/>
          </a:xfrm>
          <a:prstGeom prst="rect">
            <a:avLst/>
          </a:prstGeom>
          <a:noFill/>
        </p:spPr>
        <p:txBody>
          <a:bodyPr wrap="square" rtlCol="0">
            <a:spAutoFit/>
          </a:bodyPr>
          <a:lstStyle/>
          <a:p>
            <a:r>
              <a:rPr lang="en-IN" sz="3200" dirty="0"/>
              <a:t>NFL</a:t>
            </a:r>
          </a:p>
        </p:txBody>
      </p:sp>
    </p:spTree>
    <p:extLst>
      <p:ext uri="{BB962C8B-B14F-4D97-AF65-F5344CB8AC3E}">
        <p14:creationId xmlns:p14="http://schemas.microsoft.com/office/powerpoint/2010/main" val="3929135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11D0-46E9-4A60-A9CA-32E85E78FB34}"/>
              </a:ext>
            </a:extLst>
          </p:cNvPr>
          <p:cNvSpPr>
            <a:spLocks noGrp="1"/>
          </p:cNvSpPr>
          <p:nvPr>
            <p:ph type="title"/>
          </p:nvPr>
        </p:nvSpPr>
        <p:spPr>
          <a:xfrm>
            <a:off x="1443651" y="1142196"/>
            <a:ext cx="4176384" cy="2380828"/>
          </a:xfrm>
        </p:spPr>
        <p:txBody>
          <a:bodyPr vert="horz" lIns="91440" tIns="45720" rIns="91440" bIns="0" rtlCol="0" anchor="b">
            <a:normAutofit/>
          </a:bodyPr>
          <a:lstStyle/>
          <a:p>
            <a:r>
              <a:rPr lang="en-US" sz="2800" dirty="0">
                <a:ea typeface="+mj-lt"/>
                <a:cs typeface="+mj-lt"/>
              </a:rPr>
              <a:t>PLS (PARTIAL LEAST SQUARES)</a:t>
            </a:r>
          </a:p>
        </p:txBody>
      </p:sp>
      <p:sp>
        <p:nvSpPr>
          <p:cNvPr id="5" name="TextBox 4">
            <a:extLst>
              <a:ext uri="{FF2B5EF4-FFF2-40B4-BE49-F238E27FC236}">
                <a16:creationId xmlns:a16="http://schemas.microsoft.com/office/drawing/2014/main" id="{43B85C02-3266-4EC6-8511-780F110BED52}"/>
              </a:ext>
            </a:extLst>
          </p:cNvPr>
          <p:cNvSpPr txBox="1"/>
          <p:nvPr/>
        </p:nvSpPr>
        <p:spPr>
          <a:xfrm>
            <a:off x="1181435" y="3528535"/>
            <a:ext cx="5015883" cy="1477328"/>
          </a:xfrm>
          <a:prstGeom prst="rect">
            <a:avLst/>
          </a:prstGeom>
          <a:noFill/>
        </p:spPr>
        <p:txBody>
          <a:bodyPr wrap="square" rtlCol="0" anchor="t">
            <a:spAutoFit/>
          </a:bodyPr>
          <a:lstStyle/>
          <a:p>
            <a:pPr algn="just"/>
            <a:r>
              <a:rPr lang="en-US" dirty="0"/>
              <a:t>We are training the data with method PLS without applying cross validation here. Where we get the result of '</a:t>
            </a:r>
            <a:r>
              <a:rPr lang="en-US" i="1" dirty="0" err="1"/>
              <a:t>ncomp</a:t>
            </a:r>
            <a:r>
              <a:rPr lang="en-US" i="1" dirty="0"/>
              <a:t>=3'  </a:t>
            </a:r>
            <a:r>
              <a:rPr lang="en-US" dirty="0"/>
              <a:t>as the final value. And the RMSE value before cross validation is 6.51507</a:t>
            </a:r>
            <a:endParaRPr lang="en-US" i="1" dirty="0"/>
          </a:p>
          <a:p>
            <a:endParaRPr lang="en-US" dirty="0"/>
          </a:p>
        </p:txBody>
      </p:sp>
      <p:pic>
        <p:nvPicPr>
          <p:cNvPr id="4" name="Picture 5" descr="A screenshot of a cell phone&#10;&#10;Description generated with very high confidence">
            <a:extLst>
              <a:ext uri="{FF2B5EF4-FFF2-40B4-BE49-F238E27FC236}">
                <a16:creationId xmlns:a16="http://schemas.microsoft.com/office/drawing/2014/main" id="{53E1CE12-E1F6-4AAC-B3F5-8EE18E8FC111}"/>
              </a:ext>
            </a:extLst>
          </p:cNvPr>
          <p:cNvPicPr>
            <a:picLocks noChangeAspect="1"/>
          </p:cNvPicPr>
          <p:nvPr/>
        </p:nvPicPr>
        <p:blipFill>
          <a:blip r:embed="rId2"/>
          <a:stretch>
            <a:fillRect/>
          </a:stretch>
        </p:blipFill>
        <p:spPr>
          <a:xfrm>
            <a:off x="6517342" y="685324"/>
            <a:ext cx="4598893" cy="2600714"/>
          </a:xfrm>
          <a:prstGeom prst="rect">
            <a:avLst/>
          </a:prstGeom>
        </p:spPr>
      </p:pic>
      <p:pic>
        <p:nvPicPr>
          <p:cNvPr id="7" name="Picture 8" descr="A screenshot of a cell phone&#10;&#10;Description generated with very high confidence">
            <a:extLst>
              <a:ext uri="{FF2B5EF4-FFF2-40B4-BE49-F238E27FC236}">
                <a16:creationId xmlns:a16="http://schemas.microsoft.com/office/drawing/2014/main" id="{89EE77A7-736C-4C73-853C-33B7CE504FC8}"/>
              </a:ext>
            </a:extLst>
          </p:cNvPr>
          <p:cNvPicPr>
            <a:picLocks noChangeAspect="1"/>
          </p:cNvPicPr>
          <p:nvPr/>
        </p:nvPicPr>
        <p:blipFill>
          <a:blip r:embed="rId3"/>
          <a:stretch>
            <a:fillRect/>
          </a:stretch>
        </p:blipFill>
        <p:spPr>
          <a:xfrm>
            <a:off x="6553202" y="3764806"/>
            <a:ext cx="4240305" cy="1004787"/>
          </a:xfrm>
          <a:prstGeom prst="rect">
            <a:avLst/>
          </a:prstGeom>
        </p:spPr>
      </p:pic>
      <p:sp>
        <p:nvSpPr>
          <p:cNvPr id="3" name="TextBox 2">
            <a:extLst>
              <a:ext uri="{FF2B5EF4-FFF2-40B4-BE49-F238E27FC236}">
                <a16:creationId xmlns:a16="http://schemas.microsoft.com/office/drawing/2014/main" id="{65BC994C-B992-46AD-B321-45C413F58FC7}"/>
              </a:ext>
            </a:extLst>
          </p:cNvPr>
          <p:cNvSpPr txBox="1"/>
          <p:nvPr/>
        </p:nvSpPr>
        <p:spPr>
          <a:xfrm>
            <a:off x="1242645" y="1305169"/>
            <a:ext cx="2219569" cy="584775"/>
          </a:xfrm>
          <a:prstGeom prst="rect">
            <a:avLst/>
          </a:prstGeom>
          <a:noFill/>
        </p:spPr>
        <p:txBody>
          <a:bodyPr wrap="square" rtlCol="0">
            <a:spAutoFit/>
          </a:bodyPr>
          <a:lstStyle/>
          <a:p>
            <a:r>
              <a:rPr lang="en-IN" sz="3200" dirty="0"/>
              <a:t>NFL</a:t>
            </a:r>
          </a:p>
        </p:txBody>
      </p:sp>
    </p:spTree>
    <p:extLst>
      <p:ext uri="{BB962C8B-B14F-4D97-AF65-F5344CB8AC3E}">
        <p14:creationId xmlns:p14="http://schemas.microsoft.com/office/powerpoint/2010/main" val="3195341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11D0-46E9-4A60-A9CA-32E85E78FB34}"/>
              </a:ext>
            </a:extLst>
          </p:cNvPr>
          <p:cNvSpPr>
            <a:spLocks noGrp="1"/>
          </p:cNvSpPr>
          <p:nvPr>
            <p:ph type="title"/>
          </p:nvPr>
        </p:nvSpPr>
        <p:spPr>
          <a:xfrm>
            <a:off x="1452616" y="1097373"/>
            <a:ext cx="4176384" cy="2380828"/>
          </a:xfrm>
        </p:spPr>
        <p:txBody>
          <a:bodyPr vert="horz" lIns="91440" tIns="45720" rIns="91440" bIns="0" rtlCol="0" anchor="b">
            <a:normAutofit/>
          </a:bodyPr>
          <a:lstStyle/>
          <a:p>
            <a:r>
              <a:rPr lang="en-US" sz="2800" dirty="0">
                <a:ea typeface="+mj-lt"/>
                <a:cs typeface="+mj-lt"/>
              </a:rPr>
              <a:t>PLS (Cross Validation)</a:t>
            </a:r>
          </a:p>
        </p:txBody>
      </p:sp>
      <p:sp>
        <p:nvSpPr>
          <p:cNvPr id="5" name="TextBox 4">
            <a:extLst>
              <a:ext uri="{FF2B5EF4-FFF2-40B4-BE49-F238E27FC236}">
                <a16:creationId xmlns:a16="http://schemas.microsoft.com/office/drawing/2014/main" id="{43B85C02-3266-4EC6-8511-780F110BED52}"/>
              </a:ext>
            </a:extLst>
          </p:cNvPr>
          <p:cNvSpPr txBox="1"/>
          <p:nvPr/>
        </p:nvSpPr>
        <p:spPr>
          <a:xfrm>
            <a:off x="1080117" y="3369194"/>
            <a:ext cx="5015883" cy="2031325"/>
          </a:xfrm>
          <a:prstGeom prst="rect">
            <a:avLst/>
          </a:prstGeom>
          <a:noFill/>
        </p:spPr>
        <p:txBody>
          <a:bodyPr wrap="square" rtlCol="0" anchor="t">
            <a:spAutoFit/>
          </a:bodyPr>
          <a:lstStyle/>
          <a:p>
            <a:pPr algn="just"/>
            <a:endParaRPr lang="en-US" dirty="0">
              <a:ea typeface="+mn-lt"/>
              <a:cs typeface="+mn-lt"/>
            </a:endParaRPr>
          </a:p>
          <a:p>
            <a:pPr algn="just"/>
            <a:r>
              <a:rPr lang="en-US" dirty="0">
                <a:ea typeface="+mn-lt"/>
                <a:cs typeface="+mn-lt"/>
              </a:rPr>
              <a:t>We have applied 10-fold cross validation here. After applying cross validation , we have RMSE as 6.504466751.The difference between RMSE is 0.010605. Even we see a change in R squared value too.</a:t>
            </a:r>
            <a:endParaRPr lang="en-US" dirty="0"/>
          </a:p>
          <a:p>
            <a:endParaRPr lang="en-US" dirty="0"/>
          </a:p>
        </p:txBody>
      </p:sp>
      <p:pic>
        <p:nvPicPr>
          <p:cNvPr id="13" name="Picture 14" descr="A picture containing animal, bird, flower, tree&#10;&#10;Description generated with very high confidence">
            <a:extLst>
              <a:ext uri="{FF2B5EF4-FFF2-40B4-BE49-F238E27FC236}">
                <a16:creationId xmlns:a16="http://schemas.microsoft.com/office/drawing/2014/main" id="{0CF5419E-405B-4F24-AD49-B7CE34E46276}"/>
              </a:ext>
            </a:extLst>
          </p:cNvPr>
          <p:cNvPicPr>
            <a:picLocks noChangeAspect="1"/>
          </p:cNvPicPr>
          <p:nvPr/>
        </p:nvPicPr>
        <p:blipFill>
          <a:blip r:embed="rId2"/>
          <a:stretch>
            <a:fillRect/>
          </a:stretch>
        </p:blipFill>
        <p:spPr>
          <a:xfrm>
            <a:off x="6427696" y="1713807"/>
            <a:ext cx="5360892" cy="2211184"/>
          </a:xfrm>
          <a:prstGeom prst="rect">
            <a:avLst/>
          </a:prstGeom>
        </p:spPr>
      </p:pic>
      <p:pic>
        <p:nvPicPr>
          <p:cNvPr id="17" name="Picture 18" descr="A picture containing knife&#10;&#10;Description generated with very high confidence">
            <a:extLst>
              <a:ext uri="{FF2B5EF4-FFF2-40B4-BE49-F238E27FC236}">
                <a16:creationId xmlns:a16="http://schemas.microsoft.com/office/drawing/2014/main" id="{8F6039F4-BB34-46F5-AA68-69AAED6BB2E6}"/>
              </a:ext>
            </a:extLst>
          </p:cNvPr>
          <p:cNvPicPr>
            <a:picLocks noChangeAspect="1"/>
          </p:cNvPicPr>
          <p:nvPr/>
        </p:nvPicPr>
        <p:blipFill>
          <a:blip r:embed="rId3"/>
          <a:stretch>
            <a:fillRect/>
          </a:stretch>
        </p:blipFill>
        <p:spPr>
          <a:xfrm>
            <a:off x="6427694" y="4321580"/>
            <a:ext cx="5109882" cy="482909"/>
          </a:xfrm>
          <a:prstGeom prst="rect">
            <a:avLst/>
          </a:prstGeom>
        </p:spPr>
      </p:pic>
      <p:sp>
        <p:nvSpPr>
          <p:cNvPr id="3" name="TextBox 2">
            <a:extLst>
              <a:ext uri="{FF2B5EF4-FFF2-40B4-BE49-F238E27FC236}">
                <a16:creationId xmlns:a16="http://schemas.microsoft.com/office/drawing/2014/main" id="{40B2BF1E-58EC-41FA-A37D-67613FA49E1F}"/>
              </a:ext>
            </a:extLst>
          </p:cNvPr>
          <p:cNvSpPr txBox="1"/>
          <p:nvPr/>
        </p:nvSpPr>
        <p:spPr>
          <a:xfrm>
            <a:off x="1242646" y="1097373"/>
            <a:ext cx="1445846" cy="769441"/>
          </a:xfrm>
          <a:prstGeom prst="rect">
            <a:avLst/>
          </a:prstGeom>
          <a:noFill/>
        </p:spPr>
        <p:txBody>
          <a:bodyPr wrap="square" rtlCol="0">
            <a:spAutoFit/>
          </a:bodyPr>
          <a:lstStyle/>
          <a:p>
            <a:r>
              <a:rPr lang="en-IN" sz="4400" dirty="0"/>
              <a:t>NFL</a:t>
            </a:r>
          </a:p>
        </p:txBody>
      </p:sp>
    </p:spTree>
    <p:extLst>
      <p:ext uri="{BB962C8B-B14F-4D97-AF65-F5344CB8AC3E}">
        <p14:creationId xmlns:p14="http://schemas.microsoft.com/office/powerpoint/2010/main" val="21833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C220-CD2A-4B2E-B286-0A036ACFB2E4}"/>
              </a:ext>
            </a:extLst>
          </p:cNvPr>
          <p:cNvSpPr>
            <a:spLocks noGrp="1"/>
          </p:cNvSpPr>
          <p:nvPr>
            <p:ph type="title"/>
          </p:nvPr>
        </p:nvSpPr>
        <p:spPr>
          <a:xfrm>
            <a:off x="1604682" y="464256"/>
            <a:ext cx="2823919" cy="4468524"/>
          </a:xfrm>
        </p:spPr>
        <p:txBody>
          <a:bodyPr vert="horz" lIns="91440" tIns="45720" rIns="91440" bIns="0" rtlCol="0" anchor="b">
            <a:normAutofit/>
          </a:bodyPr>
          <a:lstStyle/>
          <a:p>
            <a:r>
              <a:rPr lang="en-US" sz="2700" dirty="0"/>
              <a:t>Model Tuning:</a:t>
            </a:r>
            <a:br>
              <a:rPr lang="en-US" sz="3600" dirty="0"/>
            </a:br>
            <a:br>
              <a:rPr lang="en-US" sz="3600" dirty="0"/>
            </a:br>
            <a:br>
              <a:rPr lang="en-US" sz="3600" dirty="0"/>
            </a:br>
            <a:endParaRPr lang="en-US" sz="3600" dirty="0"/>
          </a:p>
        </p:txBody>
      </p:sp>
      <p:pic>
        <p:nvPicPr>
          <p:cNvPr id="3" name="Picture 3" descr="A screenshot of a cell phone&#10;&#10;Description generated with very high confidence">
            <a:extLst>
              <a:ext uri="{FF2B5EF4-FFF2-40B4-BE49-F238E27FC236}">
                <a16:creationId xmlns:a16="http://schemas.microsoft.com/office/drawing/2014/main" id="{6A7E5FAE-782A-454F-B23D-EE5848C48001}"/>
              </a:ext>
            </a:extLst>
          </p:cNvPr>
          <p:cNvPicPr>
            <a:picLocks noChangeAspect="1"/>
          </p:cNvPicPr>
          <p:nvPr/>
        </p:nvPicPr>
        <p:blipFill>
          <a:blip r:embed="rId2"/>
          <a:stretch>
            <a:fillRect/>
          </a:stretch>
        </p:blipFill>
        <p:spPr>
          <a:xfrm>
            <a:off x="4618374" y="1329482"/>
            <a:ext cx="6282919" cy="3439897"/>
          </a:xfrm>
          <a:prstGeom prst="rect">
            <a:avLst/>
          </a:prstGeom>
        </p:spPr>
      </p:pic>
      <p:sp>
        <p:nvSpPr>
          <p:cNvPr id="4" name="TextBox 3">
            <a:extLst>
              <a:ext uri="{FF2B5EF4-FFF2-40B4-BE49-F238E27FC236}">
                <a16:creationId xmlns:a16="http://schemas.microsoft.com/office/drawing/2014/main" id="{9E95A568-5FCD-416A-8B0B-42969C50200C}"/>
              </a:ext>
            </a:extLst>
          </p:cNvPr>
          <p:cNvSpPr txBox="1"/>
          <p:nvPr/>
        </p:nvSpPr>
        <p:spPr>
          <a:xfrm>
            <a:off x="1604682" y="17481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5" name="TextBox 4">
            <a:extLst>
              <a:ext uri="{FF2B5EF4-FFF2-40B4-BE49-F238E27FC236}">
                <a16:creationId xmlns:a16="http://schemas.microsoft.com/office/drawing/2014/main" id="{80C0D63F-DFFA-44B8-8839-C7FAD4FDDE33}"/>
              </a:ext>
            </a:extLst>
          </p:cNvPr>
          <p:cNvSpPr txBox="1"/>
          <p:nvPr/>
        </p:nvSpPr>
        <p:spPr>
          <a:xfrm>
            <a:off x="1604682" y="374093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Tuning the parameters of PLS , i.e. : '</a:t>
            </a:r>
            <a:r>
              <a:rPr lang="en-US" dirty="0" err="1"/>
              <a:t>ncomp</a:t>
            </a:r>
            <a:r>
              <a:rPr lang="en-US" dirty="0"/>
              <a:t>'</a:t>
            </a:r>
          </a:p>
        </p:txBody>
      </p:sp>
      <p:sp>
        <p:nvSpPr>
          <p:cNvPr id="6" name="TextBox 5">
            <a:extLst>
              <a:ext uri="{FF2B5EF4-FFF2-40B4-BE49-F238E27FC236}">
                <a16:creationId xmlns:a16="http://schemas.microsoft.com/office/drawing/2014/main" id="{C713517A-93F8-4B16-A59D-CCA9F6308A4C}"/>
              </a:ext>
            </a:extLst>
          </p:cNvPr>
          <p:cNvSpPr txBox="1"/>
          <p:nvPr/>
        </p:nvSpPr>
        <p:spPr>
          <a:xfrm>
            <a:off x="1344246" y="1329482"/>
            <a:ext cx="1563077" cy="523220"/>
          </a:xfrm>
          <a:prstGeom prst="rect">
            <a:avLst/>
          </a:prstGeom>
          <a:noFill/>
        </p:spPr>
        <p:txBody>
          <a:bodyPr wrap="square" rtlCol="0">
            <a:spAutoFit/>
          </a:bodyPr>
          <a:lstStyle/>
          <a:p>
            <a:r>
              <a:rPr lang="en-IN" sz="2800" dirty="0"/>
              <a:t>NFL</a:t>
            </a:r>
          </a:p>
        </p:txBody>
      </p:sp>
    </p:spTree>
    <p:extLst>
      <p:ext uri="{BB962C8B-B14F-4D97-AF65-F5344CB8AC3E}">
        <p14:creationId xmlns:p14="http://schemas.microsoft.com/office/powerpoint/2010/main" val="464397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BC97-896F-4A66-B9CD-AEE007A8A690}"/>
              </a:ext>
            </a:extLst>
          </p:cNvPr>
          <p:cNvSpPr>
            <a:spLocks noGrp="1"/>
          </p:cNvSpPr>
          <p:nvPr>
            <p:ph type="title"/>
          </p:nvPr>
        </p:nvSpPr>
        <p:spPr>
          <a:xfrm>
            <a:off x="1487548" y="1560240"/>
            <a:ext cx="2823919" cy="1868760"/>
          </a:xfrm>
        </p:spPr>
        <p:txBody>
          <a:bodyPr vert="horz" lIns="91440" tIns="45720" rIns="91440" bIns="0" rtlCol="0" anchor="b">
            <a:normAutofit/>
          </a:bodyPr>
          <a:lstStyle/>
          <a:p>
            <a:r>
              <a:rPr lang="en-US" sz="3600" dirty="0"/>
              <a:t>PLS Plotting</a:t>
            </a:r>
          </a:p>
        </p:txBody>
      </p:sp>
      <p:pic>
        <p:nvPicPr>
          <p:cNvPr id="3" name="Picture 3" descr="A close up of a map&#10;&#10;Description generated with very high confidence">
            <a:extLst>
              <a:ext uri="{FF2B5EF4-FFF2-40B4-BE49-F238E27FC236}">
                <a16:creationId xmlns:a16="http://schemas.microsoft.com/office/drawing/2014/main" id="{DD7742FB-B911-4EEB-85D5-3A3FAAAC3694}"/>
              </a:ext>
            </a:extLst>
          </p:cNvPr>
          <p:cNvPicPr>
            <a:picLocks noChangeAspect="1"/>
          </p:cNvPicPr>
          <p:nvPr/>
        </p:nvPicPr>
        <p:blipFill>
          <a:blip r:embed="rId2"/>
          <a:stretch>
            <a:fillRect/>
          </a:stretch>
        </p:blipFill>
        <p:spPr>
          <a:xfrm>
            <a:off x="4618374" y="1596506"/>
            <a:ext cx="6282919" cy="2905849"/>
          </a:xfrm>
          <a:prstGeom prst="rect">
            <a:avLst/>
          </a:prstGeom>
        </p:spPr>
      </p:pic>
      <p:sp>
        <p:nvSpPr>
          <p:cNvPr id="5" name="TextBox 4">
            <a:extLst>
              <a:ext uri="{FF2B5EF4-FFF2-40B4-BE49-F238E27FC236}">
                <a16:creationId xmlns:a16="http://schemas.microsoft.com/office/drawing/2014/main" id="{D57F521F-84B6-4A8C-A87D-C4DDD4595C57}"/>
              </a:ext>
            </a:extLst>
          </p:cNvPr>
          <p:cNvSpPr txBox="1"/>
          <p:nvPr/>
        </p:nvSpPr>
        <p:spPr>
          <a:xfrm>
            <a:off x="1367692" y="1195754"/>
            <a:ext cx="1531816" cy="707886"/>
          </a:xfrm>
          <a:prstGeom prst="rect">
            <a:avLst/>
          </a:prstGeom>
          <a:noFill/>
        </p:spPr>
        <p:txBody>
          <a:bodyPr wrap="square" rtlCol="0">
            <a:spAutoFit/>
          </a:bodyPr>
          <a:lstStyle/>
          <a:p>
            <a:r>
              <a:rPr lang="en-IN" sz="4000" dirty="0"/>
              <a:t>NFL</a:t>
            </a:r>
          </a:p>
        </p:txBody>
      </p:sp>
    </p:spTree>
    <p:extLst>
      <p:ext uri="{BB962C8B-B14F-4D97-AF65-F5344CB8AC3E}">
        <p14:creationId xmlns:p14="http://schemas.microsoft.com/office/powerpoint/2010/main" val="2546768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1D48-F370-4865-B242-15E97311E1C6}"/>
              </a:ext>
            </a:extLst>
          </p:cNvPr>
          <p:cNvSpPr>
            <a:spLocks noGrp="1"/>
          </p:cNvSpPr>
          <p:nvPr>
            <p:ph type="title"/>
          </p:nvPr>
        </p:nvSpPr>
        <p:spPr>
          <a:xfrm>
            <a:off x="1222009" y="1756322"/>
            <a:ext cx="2823919" cy="1868760"/>
          </a:xfrm>
        </p:spPr>
        <p:txBody>
          <a:bodyPr vert="horz" lIns="91440" tIns="45720" rIns="91440" bIns="0" rtlCol="0" anchor="b">
            <a:normAutofit fontScale="90000"/>
          </a:bodyPr>
          <a:lstStyle/>
          <a:p>
            <a:r>
              <a:rPr lang="en-US" dirty="0"/>
              <a:t>PLS Variable Importance PLOT:</a:t>
            </a:r>
          </a:p>
        </p:txBody>
      </p:sp>
      <p:pic>
        <p:nvPicPr>
          <p:cNvPr id="3" name="Picture 3" descr="A screenshot of a cell phone&#10;&#10;Description generated with very high confidence">
            <a:extLst>
              <a:ext uri="{FF2B5EF4-FFF2-40B4-BE49-F238E27FC236}">
                <a16:creationId xmlns:a16="http://schemas.microsoft.com/office/drawing/2014/main" id="{98417ED5-7BE1-44CE-A992-3EA8BBF8FF9B}"/>
              </a:ext>
            </a:extLst>
          </p:cNvPr>
          <p:cNvPicPr>
            <a:picLocks noChangeAspect="1"/>
          </p:cNvPicPr>
          <p:nvPr/>
        </p:nvPicPr>
        <p:blipFill>
          <a:blip r:embed="rId2"/>
          <a:stretch>
            <a:fillRect/>
          </a:stretch>
        </p:blipFill>
        <p:spPr>
          <a:xfrm>
            <a:off x="5690251" y="0"/>
            <a:ext cx="6556457" cy="6353908"/>
          </a:xfrm>
          <a:prstGeom prst="rect">
            <a:avLst/>
          </a:prstGeom>
        </p:spPr>
      </p:pic>
      <p:sp>
        <p:nvSpPr>
          <p:cNvPr id="4" name="TextBox 3">
            <a:extLst>
              <a:ext uri="{FF2B5EF4-FFF2-40B4-BE49-F238E27FC236}">
                <a16:creationId xmlns:a16="http://schemas.microsoft.com/office/drawing/2014/main" id="{BDCEEFE5-61C8-47AA-8FA0-32CC09AE8F35}"/>
              </a:ext>
            </a:extLst>
          </p:cNvPr>
          <p:cNvSpPr txBox="1"/>
          <p:nvPr/>
        </p:nvSpPr>
        <p:spPr>
          <a:xfrm>
            <a:off x="1038250" y="3780041"/>
            <a:ext cx="319143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According to pls method, the attribute 'Defenders in the box' has high variable importance.</a:t>
            </a:r>
          </a:p>
        </p:txBody>
      </p:sp>
      <p:sp>
        <p:nvSpPr>
          <p:cNvPr id="5" name="TextBox 4">
            <a:extLst>
              <a:ext uri="{FF2B5EF4-FFF2-40B4-BE49-F238E27FC236}">
                <a16:creationId xmlns:a16="http://schemas.microsoft.com/office/drawing/2014/main" id="{F2CD64F0-60C7-44A1-88D8-F7FCD5248B79}"/>
              </a:ext>
            </a:extLst>
          </p:cNvPr>
          <p:cNvSpPr txBox="1"/>
          <p:nvPr/>
        </p:nvSpPr>
        <p:spPr>
          <a:xfrm>
            <a:off x="1445846" y="1303482"/>
            <a:ext cx="1641231" cy="523220"/>
          </a:xfrm>
          <a:prstGeom prst="rect">
            <a:avLst/>
          </a:prstGeom>
          <a:noFill/>
        </p:spPr>
        <p:txBody>
          <a:bodyPr wrap="square" rtlCol="0">
            <a:spAutoFit/>
          </a:bodyPr>
          <a:lstStyle/>
          <a:p>
            <a:r>
              <a:rPr lang="en-IN" sz="2800" dirty="0"/>
              <a:t>NFL</a:t>
            </a:r>
          </a:p>
        </p:txBody>
      </p:sp>
    </p:spTree>
    <p:extLst>
      <p:ext uri="{BB962C8B-B14F-4D97-AF65-F5344CB8AC3E}">
        <p14:creationId xmlns:p14="http://schemas.microsoft.com/office/powerpoint/2010/main" val="3958362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5F3C-8640-45BF-9958-59A802140ACB}"/>
              </a:ext>
            </a:extLst>
          </p:cNvPr>
          <p:cNvSpPr>
            <a:spLocks noGrp="1"/>
          </p:cNvSpPr>
          <p:nvPr>
            <p:ph type="title"/>
          </p:nvPr>
        </p:nvSpPr>
        <p:spPr>
          <a:xfrm>
            <a:off x="1386132" y="1551913"/>
            <a:ext cx="2823919" cy="1868760"/>
          </a:xfrm>
        </p:spPr>
        <p:txBody>
          <a:bodyPr vert="horz" lIns="91440" tIns="45720" rIns="91440" bIns="0" rtlCol="0" anchor="b">
            <a:normAutofit/>
          </a:bodyPr>
          <a:lstStyle/>
          <a:p>
            <a:r>
              <a:rPr lang="en-US" sz="2800" dirty="0"/>
              <a:t>10-FOLD CROSS VALIDATION RMSE’S FOR XGBOOST</a:t>
            </a:r>
          </a:p>
        </p:txBody>
      </p:sp>
      <p:pic>
        <p:nvPicPr>
          <p:cNvPr id="3" name="Picture 2">
            <a:extLst>
              <a:ext uri="{FF2B5EF4-FFF2-40B4-BE49-F238E27FC236}">
                <a16:creationId xmlns:a16="http://schemas.microsoft.com/office/drawing/2014/main" id="{452F590B-0D62-476F-B98C-534CF00BED5F}"/>
              </a:ext>
            </a:extLst>
          </p:cNvPr>
          <p:cNvPicPr>
            <a:picLocks noChangeAspect="1"/>
          </p:cNvPicPr>
          <p:nvPr/>
        </p:nvPicPr>
        <p:blipFill>
          <a:blip r:embed="rId2"/>
          <a:stretch>
            <a:fillRect/>
          </a:stretch>
        </p:blipFill>
        <p:spPr>
          <a:xfrm>
            <a:off x="4892694" y="1859651"/>
            <a:ext cx="6282919" cy="2995035"/>
          </a:xfrm>
          <a:prstGeom prst="rect">
            <a:avLst/>
          </a:prstGeom>
        </p:spPr>
      </p:pic>
      <p:sp>
        <p:nvSpPr>
          <p:cNvPr id="4" name="TextBox 3">
            <a:extLst>
              <a:ext uri="{FF2B5EF4-FFF2-40B4-BE49-F238E27FC236}">
                <a16:creationId xmlns:a16="http://schemas.microsoft.com/office/drawing/2014/main" id="{F50A08F3-0837-4AAF-AF9F-9A85634D3C27}"/>
              </a:ext>
            </a:extLst>
          </p:cNvPr>
          <p:cNvSpPr txBox="1"/>
          <p:nvPr/>
        </p:nvSpPr>
        <p:spPr>
          <a:xfrm>
            <a:off x="1266092" y="1336431"/>
            <a:ext cx="1414585" cy="523220"/>
          </a:xfrm>
          <a:prstGeom prst="rect">
            <a:avLst/>
          </a:prstGeom>
          <a:noFill/>
        </p:spPr>
        <p:txBody>
          <a:bodyPr wrap="square" rtlCol="0">
            <a:spAutoFit/>
          </a:bodyPr>
          <a:lstStyle/>
          <a:p>
            <a:r>
              <a:rPr lang="en-IN" sz="2800" dirty="0"/>
              <a:t>NFL</a:t>
            </a:r>
          </a:p>
        </p:txBody>
      </p:sp>
    </p:spTree>
    <p:extLst>
      <p:ext uri="{BB962C8B-B14F-4D97-AF65-F5344CB8AC3E}">
        <p14:creationId xmlns:p14="http://schemas.microsoft.com/office/powerpoint/2010/main" val="374692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24DAE-C5E4-4D54-A319-BA47AB9DDEAD}"/>
              </a:ext>
            </a:extLst>
          </p:cNvPr>
          <p:cNvSpPr>
            <a:spLocks noGrp="1"/>
          </p:cNvSpPr>
          <p:nvPr>
            <p:ph type="title"/>
          </p:nvPr>
        </p:nvSpPr>
        <p:spPr>
          <a:xfrm>
            <a:off x="7859485" y="634946"/>
            <a:ext cx="3690257" cy="1450757"/>
          </a:xfrm>
        </p:spPr>
        <p:txBody>
          <a:bodyPr>
            <a:normAutofit/>
          </a:bodyPr>
          <a:lstStyle/>
          <a:p>
            <a:r>
              <a:rPr lang="en-IN" dirty="0"/>
              <a:t>NFL</a:t>
            </a:r>
          </a:p>
        </p:txBody>
      </p:sp>
      <p:pic>
        <p:nvPicPr>
          <p:cNvPr id="6146" name="Picture 2" descr="562743.jpg (1920×1200)">
            <a:extLst>
              <a:ext uri="{FF2B5EF4-FFF2-40B4-BE49-F238E27FC236}">
                <a16:creationId xmlns:a16="http://schemas.microsoft.com/office/drawing/2014/main" id="{53AD9B84-8793-4ED1-B838-31406E4E32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40" r="9999" b="2"/>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6149" name="Straight Connector 7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F9DBA5F-40CB-43CB-9098-FBE63CF420D6}"/>
              </a:ext>
            </a:extLst>
          </p:cNvPr>
          <p:cNvSpPr>
            <a:spLocks noGrp="1"/>
          </p:cNvSpPr>
          <p:nvPr>
            <p:ph idx="1"/>
          </p:nvPr>
        </p:nvSpPr>
        <p:spPr>
          <a:xfrm>
            <a:off x="7859485" y="2198913"/>
            <a:ext cx="3690257" cy="3755565"/>
          </a:xfrm>
        </p:spPr>
        <p:txBody>
          <a:bodyPr>
            <a:normAutofit/>
          </a:bodyPr>
          <a:lstStyle/>
          <a:p>
            <a:pPr lvl="0">
              <a:buFont typeface="Arial" panose="020B0604020202020204" pitchFamily="34" charset="0"/>
              <a:buChar char="•"/>
            </a:pPr>
            <a:r>
              <a:rPr lang="en-IN" dirty="0"/>
              <a:t>Here we going to predict </a:t>
            </a:r>
            <a:r>
              <a:rPr lang="en-US" b="1" i="1" dirty="0">
                <a:latin typeface="Gill Sans MT" panose="020B0502020104020203"/>
              </a:rPr>
              <a:t>How many yards will an NFL player gain after receiving a handoff?</a:t>
            </a:r>
          </a:p>
          <a:p>
            <a:pPr lvl="0">
              <a:buFont typeface="Arial" panose="020B0604020202020204" pitchFamily="34" charset="0"/>
              <a:buChar char="•"/>
            </a:pPr>
            <a:r>
              <a:rPr lang="en-IN" dirty="0"/>
              <a:t>In this, </a:t>
            </a:r>
            <a:r>
              <a:rPr lang="en-IN" b="1" dirty="0"/>
              <a:t>Yards</a:t>
            </a:r>
            <a:r>
              <a:rPr lang="en-IN" dirty="0"/>
              <a:t> is our response variable (Dependent variable) whereas remaining all other variables are our predictors (Independent Variables).</a:t>
            </a:r>
            <a:endParaRPr lang="en-US" dirty="0"/>
          </a:p>
          <a:p>
            <a:endParaRPr lang="en-IN" dirty="0"/>
          </a:p>
        </p:txBody>
      </p:sp>
      <p:sp>
        <p:nvSpPr>
          <p:cNvPr id="6150" name="Rectangle 74">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9086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8A91-B41D-4EE5-8D92-E4CECDBBFB70}"/>
              </a:ext>
            </a:extLst>
          </p:cNvPr>
          <p:cNvSpPr>
            <a:spLocks noGrp="1"/>
          </p:cNvSpPr>
          <p:nvPr>
            <p:ph type="title"/>
          </p:nvPr>
        </p:nvSpPr>
        <p:spPr>
          <a:xfrm>
            <a:off x="1444467" y="802298"/>
            <a:ext cx="5541503" cy="2541431"/>
          </a:xfrm>
        </p:spPr>
        <p:txBody>
          <a:bodyPr vert="horz" lIns="91440" tIns="45720" rIns="91440" bIns="0" rtlCol="0" anchor="b">
            <a:normAutofit/>
          </a:bodyPr>
          <a:lstStyle/>
          <a:p>
            <a:r>
              <a:rPr lang="en-US" sz="3800"/>
              <a:t>TRAIN AND TEST RMSE’S AFTER 10-FOLD CROSS VALIDATION FOR XGBOOST</a:t>
            </a:r>
          </a:p>
        </p:txBody>
      </p:sp>
      <p:pic>
        <p:nvPicPr>
          <p:cNvPr id="3" name="Picture 2">
            <a:extLst>
              <a:ext uri="{FF2B5EF4-FFF2-40B4-BE49-F238E27FC236}">
                <a16:creationId xmlns:a16="http://schemas.microsoft.com/office/drawing/2014/main" id="{26957DD2-B84C-40A8-8D4C-462AD3FDB387}"/>
              </a:ext>
            </a:extLst>
          </p:cNvPr>
          <p:cNvPicPr>
            <a:picLocks noChangeAspect="1"/>
          </p:cNvPicPr>
          <p:nvPr/>
        </p:nvPicPr>
        <p:blipFill rotWithShape="1">
          <a:blip r:embed="rId2"/>
          <a:srcRect t="3493" b="17101"/>
          <a:stretch/>
        </p:blipFill>
        <p:spPr>
          <a:xfrm>
            <a:off x="7778920" y="637525"/>
            <a:ext cx="3593958" cy="2685942"/>
          </a:xfrm>
          <a:prstGeom prst="rect">
            <a:avLst/>
          </a:prstGeom>
        </p:spPr>
      </p:pic>
      <p:pic>
        <p:nvPicPr>
          <p:cNvPr id="4" name="Picture 3">
            <a:extLst>
              <a:ext uri="{FF2B5EF4-FFF2-40B4-BE49-F238E27FC236}">
                <a16:creationId xmlns:a16="http://schemas.microsoft.com/office/drawing/2014/main" id="{028D97D7-7CD7-4B08-977F-EB9D20A0755C}"/>
              </a:ext>
            </a:extLst>
          </p:cNvPr>
          <p:cNvPicPr>
            <a:picLocks noChangeAspect="1"/>
          </p:cNvPicPr>
          <p:nvPr/>
        </p:nvPicPr>
        <p:blipFill rotWithShape="1">
          <a:blip r:embed="rId3"/>
          <a:srcRect l="1639" r="9468" b="-1"/>
          <a:stretch/>
        </p:blipFill>
        <p:spPr>
          <a:xfrm>
            <a:off x="7778919" y="3815414"/>
            <a:ext cx="3591559" cy="1632195"/>
          </a:xfrm>
          <a:prstGeom prst="rect">
            <a:avLst/>
          </a:prstGeom>
        </p:spPr>
      </p:pic>
      <p:sp>
        <p:nvSpPr>
          <p:cNvPr id="5" name="TextBox 4">
            <a:extLst>
              <a:ext uri="{FF2B5EF4-FFF2-40B4-BE49-F238E27FC236}">
                <a16:creationId xmlns:a16="http://schemas.microsoft.com/office/drawing/2014/main" id="{A021DC95-8057-4BC6-BD83-9BE351ECBA6D}"/>
              </a:ext>
            </a:extLst>
          </p:cNvPr>
          <p:cNvSpPr txBox="1"/>
          <p:nvPr/>
        </p:nvSpPr>
        <p:spPr>
          <a:xfrm>
            <a:off x="1285875" y="3815414"/>
            <a:ext cx="4810125" cy="646331"/>
          </a:xfrm>
          <a:prstGeom prst="rect">
            <a:avLst/>
          </a:prstGeom>
          <a:noFill/>
        </p:spPr>
        <p:txBody>
          <a:bodyPr wrap="square" rtlCol="0">
            <a:spAutoFit/>
          </a:bodyPr>
          <a:lstStyle/>
          <a:p>
            <a:r>
              <a:rPr lang="en-US" dirty="0"/>
              <a:t>We have a train RMSE of 4.3914 and test RMSE of 4.46834</a:t>
            </a:r>
          </a:p>
        </p:txBody>
      </p:sp>
      <p:sp>
        <p:nvSpPr>
          <p:cNvPr id="6" name="TextBox 5">
            <a:extLst>
              <a:ext uri="{FF2B5EF4-FFF2-40B4-BE49-F238E27FC236}">
                <a16:creationId xmlns:a16="http://schemas.microsoft.com/office/drawing/2014/main" id="{73EFAA6E-48C4-41E9-ADC3-FBB0B081B861}"/>
              </a:ext>
            </a:extLst>
          </p:cNvPr>
          <p:cNvSpPr txBox="1"/>
          <p:nvPr/>
        </p:nvSpPr>
        <p:spPr>
          <a:xfrm>
            <a:off x="1285875" y="1250462"/>
            <a:ext cx="1910617" cy="646331"/>
          </a:xfrm>
          <a:prstGeom prst="rect">
            <a:avLst/>
          </a:prstGeom>
          <a:noFill/>
        </p:spPr>
        <p:txBody>
          <a:bodyPr wrap="square" rtlCol="0">
            <a:spAutoFit/>
          </a:bodyPr>
          <a:lstStyle/>
          <a:p>
            <a:r>
              <a:rPr lang="en-IN" sz="3600" dirty="0"/>
              <a:t>NFL</a:t>
            </a:r>
          </a:p>
        </p:txBody>
      </p:sp>
    </p:spTree>
    <p:extLst>
      <p:ext uri="{BB962C8B-B14F-4D97-AF65-F5344CB8AC3E}">
        <p14:creationId xmlns:p14="http://schemas.microsoft.com/office/powerpoint/2010/main" val="1558250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BED25-EFF6-4E5B-9AAD-21C7B66BF49A}"/>
              </a:ext>
            </a:extLst>
          </p:cNvPr>
          <p:cNvSpPr>
            <a:spLocks noGrp="1"/>
          </p:cNvSpPr>
          <p:nvPr>
            <p:ph type="title"/>
          </p:nvPr>
        </p:nvSpPr>
        <p:spPr/>
        <p:txBody>
          <a:bodyPr>
            <a:normAutofit fontScale="90000"/>
          </a:bodyPr>
          <a:lstStyle/>
          <a:p>
            <a:r>
              <a:rPr lang="en-US" dirty="0"/>
              <a:t>Best TUNING PARAMETERS FOR XGBOOST AFTER 10-FOLD CROSS VALIDATION </a:t>
            </a:r>
          </a:p>
        </p:txBody>
      </p:sp>
      <p:pic>
        <p:nvPicPr>
          <p:cNvPr id="3" name="Picture 2">
            <a:extLst>
              <a:ext uri="{FF2B5EF4-FFF2-40B4-BE49-F238E27FC236}">
                <a16:creationId xmlns:a16="http://schemas.microsoft.com/office/drawing/2014/main" id="{C491815B-1530-4D2B-8298-BE632D515092}"/>
              </a:ext>
            </a:extLst>
          </p:cNvPr>
          <p:cNvPicPr>
            <a:picLocks noChangeAspect="1"/>
          </p:cNvPicPr>
          <p:nvPr/>
        </p:nvPicPr>
        <p:blipFill>
          <a:blip r:embed="rId2"/>
          <a:stretch>
            <a:fillRect/>
          </a:stretch>
        </p:blipFill>
        <p:spPr>
          <a:xfrm>
            <a:off x="1962150" y="2543175"/>
            <a:ext cx="8753475" cy="2461072"/>
          </a:xfrm>
          <a:prstGeom prst="rect">
            <a:avLst/>
          </a:prstGeom>
        </p:spPr>
      </p:pic>
    </p:spTree>
    <p:extLst>
      <p:ext uri="{BB962C8B-B14F-4D97-AF65-F5344CB8AC3E}">
        <p14:creationId xmlns:p14="http://schemas.microsoft.com/office/powerpoint/2010/main" val="74774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BC275-77A3-4354-BFA6-633A6A528EFE}"/>
              </a:ext>
            </a:extLst>
          </p:cNvPr>
          <p:cNvSpPr>
            <a:spLocks noGrp="1"/>
          </p:cNvSpPr>
          <p:nvPr>
            <p:ph type="title"/>
          </p:nvPr>
        </p:nvSpPr>
        <p:spPr>
          <a:xfrm>
            <a:off x="1203569" y="1550180"/>
            <a:ext cx="2823919" cy="1868760"/>
          </a:xfrm>
        </p:spPr>
        <p:txBody>
          <a:bodyPr vert="horz" lIns="91440" tIns="45720" rIns="91440" bIns="0" rtlCol="0" anchor="b">
            <a:normAutofit/>
          </a:bodyPr>
          <a:lstStyle/>
          <a:p>
            <a:r>
              <a:rPr lang="en-US" sz="2000" dirty="0"/>
              <a:t>VARIABLE IMPORTANCE VALUES FOR ALL THE VARIABLES (predictors) in </a:t>
            </a:r>
            <a:r>
              <a:rPr lang="en-US" sz="2000" dirty="0" err="1"/>
              <a:t>xgboost</a:t>
            </a:r>
            <a:endParaRPr lang="en-US" sz="2000" dirty="0"/>
          </a:p>
        </p:txBody>
      </p:sp>
      <p:pic>
        <p:nvPicPr>
          <p:cNvPr id="3" name="Picture 2">
            <a:extLst>
              <a:ext uri="{FF2B5EF4-FFF2-40B4-BE49-F238E27FC236}">
                <a16:creationId xmlns:a16="http://schemas.microsoft.com/office/drawing/2014/main" id="{4ED3C11A-A8A7-4FA8-9C42-DB6C5A55E34E}"/>
              </a:ext>
            </a:extLst>
          </p:cNvPr>
          <p:cNvPicPr>
            <a:picLocks noChangeAspect="1"/>
          </p:cNvPicPr>
          <p:nvPr/>
        </p:nvPicPr>
        <p:blipFill>
          <a:blip r:embed="rId2"/>
          <a:stretch>
            <a:fillRect/>
          </a:stretch>
        </p:blipFill>
        <p:spPr>
          <a:xfrm>
            <a:off x="4980438" y="1750646"/>
            <a:ext cx="6199652" cy="4540739"/>
          </a:xfrm>
          <a:prstGeom prst="rect">
            <a:avLst/>
          </a:prstGeom>
        </p:spPr>
      </p:pic>
      <p:sp>
        <p:nvSpPr>
          <p:cNvPr id="4" name="TextBox 3">
            <a:extLst>
              <a:ext uri="{FF2B5EF4-FFF2-40B4-BE49-F238E27FC236}">
                <a16:creationId xmlns:a16="http://schemas.microsoft.com/office/drawing/2014/main" id="{5C645AF2-B132-4559-9099-B1F175898403}"/>
              </a:ext>
            </a:extLst>
          </p:cNvPr>
          <p:cNvSpPr txBox="1"/>
          <p:nvPr/>
        </p:nvSpPr>
        <p:spPr>
          <a:xfrm>
            <a:off x="1203569" y="1227015"/>
            <a:ext cx="1703754" cy="646331"/>
          </a:xfrm>
          <a:prstGeom prst="rect">
            <a:avLst/>
          </a:prstGeom>
          <a:noFill/>
        </p:spPr>
        <p:txBody>
          <a:bodyPr wrap="square" rtlCol="0">
            <a:spAutoFit/>
          </a:bodyPr>
          <a:lstStyle/>
          <a:p>
            <a:r>
              <a:rPr lang="en-IN" sz="3600" dirty="0"/>
              <a:t>NFL</a:t>
            </a:r>
          </a:p>
        </p:txBody>
      </p:sp>
    </p:spTree>
    <p:extLst>
      <p:ext uri="{BB962C8B-B14F-4D97-AF65-F5344CB8AC3E}">
        <p14:creationId xmlns:p14="http://schemas.microsoft.com/office/powerpoint/2010/main" val="3374510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A6F1-8399-46F0-A162-0B46505B3C87}"/>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dirty="0"/>
              <a:t>XGBOOST</a:t>
            </a:r>
          </a:p>
        </p:txBody>
      </p:sp>
      <p:pic>
        <p:nvPicPr>
          <p:cNvPr id="3" name="Picture 2">
            <a:extLst>
              <a:ext uri="{FF2B5EF4-FFF2-40B4-BE49-F238E27FC236}">
                <a16:creationId xmlns:a16="http://schemas.microsoft.com/office/drawing/2014/main" id="{02709EF8-B54E-41BB-81AA-2BAB54A44A7E}"/>
              </a:ext>
            </a:extLst>
          </p:cNvPr>
          <p:cNvPicPr>
            <a:picLocks noChangeAspect="1"/>
          </p:cNvPicPr>
          <p:nvPr/>
        </p:nvPicPr>
        <p:blipFill>
          <a:blip r:embed="rId2"/>
          <a:stretch>
            <a:fillRect/>
          </a:stretch>
        </p:blipFill>
        <p:spPr>
          <a:xfrm>
            <a:off x="5695950" y="1"/>
            <a:ext cx="6495747" cy="6299200"/>
          </a:xfrm>
          <a:prstGeom prst="rect">
            <a:avLst/>
          </a:prstGeom>
        </p:spPr>
      </p:pic>
      <p:sp>
        <p:nvSpPr>
          <p:cNvPr id="4" name="TextBox 3">
            <a:extLst>
              <a:ext uri="{FF2B5EF4-FFF2-40B4-BE49-F238E27FC236}">
                <a16:creationId xmlns:a16="http://schemas.microsoft.com/office/drawing/2014/main" id="{E3379397-D4F1-4B4D-9BD1-A4AD30222667}"/>
              </a:ext>
            </a:extLst>
          </p:cNvPr>
          <p:cNvSpPr txBox="1"/>
          <p:nvPr/>
        </p:nvSpPr>
        <p:spPr>
          <a:xfrm>
            <a:off x="895350" y="3802917"/>
            <a:ext cx="4800600" cy="646331"/>
          </a:xfrm>
          <a:prstGeom prst="rect">
            <a:avLst/>
          </a:prstGeom>
          <a:noFill/>
        </p:spPr>
        <p:txBody>
          <a:bodyPr wrap="square" rtlCol="0">
            <a:spAutoFit/>
          </a:bodyPr>
          <a:lstStyle/>
          <a:p>
            <a:r>
              <a:rPr lang="en-US" dirty="0"/>
              <a:t>The most important variables to predict our response variable (Yards) are in descending order</a:t>
            </a:r>
          </a:p>
        </p:txBody>
      </p:sp>
      <p:sp>
        <p:nvSpPr>
          <p:cNvPr id="5" name="TextBox 4">
            <a:extLst>
              <a:ext uri="{FF2B5EF4-FFF2-40B4-BE49-F238E27FC236}">
                <a16:creationId xmlns:a16="http://schemas.microsoft.com/office/drawing/2014/main" id="{1BEC9AC7-6AC5-4C02-B76B-5307E4F1D99D}"/>
              </a:ext>
            </a:extLst>
          </p:cNvPr>
          <p:cNvSpPr txBox="1"/>
          <p:nvPr/>
        </p:nvSpPr>
        <p:spPr>
          <a:xfrm>
            <a:off x="1452616" y="1094154"/>
            <a:ext cx="1398954" cy="830997"/>
          </a:xfrm>
          <a:prstGeom prst="rect">
            <a:avLst/>
          </a:prstGeom>
          <a:noFill/>
        </p:spPr>
        <p:txBody>
          <a:bodyPr wrap="square" rtlCol="0">
            <a:spAutoFit/>
          </a:bodyPr>
          <a:lstStyle/>
          <a:p>
            <a:r>
              <a:rPr lang="en-IN" sz="4800" dirty="0"/>
              <a:t>NFL</a:t>
            </a:r>
          </a:p>
        </p:txBody>
      </p:sp>
    </p:spTree>
    <p:extLst>
      <p:ext uri="{BB962C8B-B14F-4D97-AF65-F5344CB8AC3E}">
        <p14:creationId xmlns:p14="http://schemas.microsoft.com/office/powerpoint/2010/main" val="2037362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300962-CD38-42A6-9603-00BE8BB9498F}"/>
              </a:ext>
            </a:extLst>
          </p:cNvPr>
          <p:cNvPicPr>
            <a:picLocks noChangeAspect="1"/>
          </p:cNvPicPr>
          <p:nvPr/>
        </p:nvPicPr>
        <p:blipFill>
          <a:blip r:embed="rId2"/>
          <a:stretch>
            <a:fillRect/>
          </a:stretch>
        </p:blipFill>
        <p:spPr>
          <a:xfrm>
            <a:off x="6258534" y="1957021"/>
            <a:ext cx="4960442" cy="2529825"/>
          </a:xfrm>
          <a:prstGeom prst="rect">
            <a:avLst/>
          </a:prstGeom>
        </p:spPr>
      </p:pic>
      <p:sp>
        <p:nvSpPr>
          <p:cNvPr id="6" name="TextBox 5">
            <a:extLst>
              <a:ext uri="{FF2B5EF4-FFF2-40B4-BE49-F238E27FC236}">
                <a16:creationId xmlns:a16="http://schemas.microsoft.com/office/drawing/2014/main" id="{637639B4-BFC1-41D3-B4D7-3C8C2007CF60}"/>
              </a:ext>
            </a:extLst>
          </p:cNvPr>
          <p:cNvSpPr txBox="1"/>
          <p:nvPr/>
        </p:nvSpPr>
        <p:spPr>
          <a:xfrm>
            <a:off x="1137147" y="1957021"/>
            <a:ext cx="5255580" cy="923330"/>
          </a:xfrm>
          <a:prstGeom prst="rect">
            <a:avLst/>
          </a:prstGeom>
          <a:noFill/>
        </p:spPr>
        <p:txBody>
          <a:bodyPr wrap="square" rtlCol="0">
            <a:spAutoFit/>
          </a:bodyPr>
          <a:lstStyle/>
          <a:p>
            <a:r>
              <a:rPr lang="en-US" dirty="0"/>
              <a:t>Variance explained by Random forest is 98.56% with trees =500 and number of variables split at each </a:t>
            </a:r>
          </a:p>
          <a:p>
            <a:r>
              <a:rPr lang="en-US" dirty="0"/>
              <a:t>node is 7. RMSE value is 0.779102</a:t>
            </a:r>
          </a:p>
        </p:txBody>
      </p:sp>
      <p:sp>
        <p:nvSpPr>
          <p:cNvPr id="2" name="TextBox 1">
            <a:extLst>
              <a:ext uri="{FF2B5EF4-FFF2-40B4-BE49-F238E27FC236}">
                <a16:creationId xmlns:a16="http://schemas.microsoft.com/office/drawing/2014/main" id="{B402A27F-F0F0-491E-B2AD-44C728E04786}"/>
              </a:ext>
            </a:extLst>
          </p:cNvPr>
          <p:cNvSpPr txBox="1"/>
          <p:nvPr/>
        </p:nvSpPr>
        <p:spPr>
          <a:xfrm>
            <a:off x="1383323" y="1367692"/>
            <a:ext cx="8542215" cy="369332"/>
          </a:xfrm>
          <a:prstGeom prst="rect">
            <a:avLst/>
          </a:prstGeom>
          <a:noFill/>
        </p:spPr>
        <p:txBody>
          <a:bodyPr wrap="square" rtlCol="0">
            <a:spAutoFit/>
          </a:bodyPr>
          <a:lstStyle/>
          <a:p>
            <a:r>
              <a:rPr lang="en-IN" dirty="0"/>
              <a:t>RANDOM FOREST REGRESSION MODEL RESULTS</a:t>
            </a:r>
          </a:p>
        </p:txBody>
      </p:sp>
    </p:spTree>
    <p:extLst>
      <p:ext uri="{BB962C8B-B14F-4D97-AF65-F5344CB8AC3E}">
        <p14:creationId xmlns:p14="http://schemas.microsoft.com/office/powerpoint/2010/main" val="2355823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17CEB1E-F735-4962-8CB7-2C4E7CF4A779}"/>
              </a:ext>
            </a:extLst>
          </p:cNvPr>
          <p:cNvPicPr>
            <a:picLocks noChangeAspect="1"/>
          </p:cNvPicPr>
          <p:nvPr/>
        </p:nvPicPr>
        <p:blipFill rotWithShape="1">
          <a:blip r:embed="rId2"/>
          <a:srcRect l="4802" r="2245" b="2"/>
          <a:stretch/>
        </p:blipFill>
        <p:spPr>
          <a:xfrm>
            <a:off x="16" y="10"/>
            <a:ext cx="7556889" cy="6857990"/>
          </a:xfrm>
          <a:prstGeom prst="rect">
            <a:avLst/>
          </a:prstGeom>
        </p:spPr>
      </p:pic>
      <p:sp>
        <p:nvSpPr>
          <p:cNvPr id="32" name="Rectangle 31">
            <a:extLst>
              <a:ext uri="{FF2B5EF4-FFF2-40B4-BE49-F238E27FC236}">
                <a16:creationId xmlns:a16="http://schemas.microsoft.com/office/drawing/2014/main" id="{E9ED41B5-F9B0-4DE1-8C59-A980468A7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217FC5B-F54F-460F-9FB0-DDCC0AE5F58D}"/>
              </a:ext>
            </a:extLst>
          </p:cNvPr>
          <p:cNvSpPr>
            <a:spLocks noGrp="1"/>
          </p:cNvSpPr>
          <p:nvPr>
            <p:ph type="title"/>
          </p:nvPr>
        </p:nvSpPr>
        <p:spPr>
          <a:xfrm>
            <a:off x="8096885" y="640080"/>
            <a:ext cx="3659246" cy="1264313"/>
          </a:xfrm>
        </p:spPr>
        <p:txBody>
          <a:bodyPr vert="horz" lIns="91440" tIns="45720" rIns="91440" bIns="45720" rtlCol="0" anchor="b">
            <a:normAutofit/>
          </a:bodyPr>
          <a:lstStyle/>
          <a:p>
            <a:r>
              <a:rPr lang="en-US" sz="3700" dirty="0">
                <a:solidFill>
                  <a:srgbClr val="FFFFFF"/>
                </a:solidFill>
              </a:rPr>
              <a:t>RANDOMFOREST TREE PLOT</a:t>
            </a:r>
          </a:p>
        </p:txBody>
      </p:sp>
      <p:sp>
        <p:nvSpPr>
          <p:cNvPr id="34" name="Rectangle 33">
            <a:extLst>
              <a:ext uri="{FF2B5EF4-FFF2-40B4-BE49-F238E27FC236}">
                <a16:creationId xmlns:a16="http://schemas.microsoft.com/office/drawing/2014/main" id="{C482A030-873A-4216-B6A6-C3348B9CA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57A8CB64-375D-4D92-ACF6-9A0775058473}"/>
              </a:ext>
            </a:extLst>
          </p:cNvPr>
          <p:cNvSpPr txBox="1"/>
          <p:nvPr/>
        </p:nvSpPr>
        <p:spPr>
          <a:xfrm>
            <a:off x="8096885" y="2410097"/>
            <a:ext cx="3725001" cy="1754326"/>
          </a:xfrm>
          <a:prstGeom prst="rect">
            <a:avLst/>
          </a:prstGeom>
          <a:noFill/>
        </p:spPr>
        <p:txBody>
          <a:bodyPr wrap="square" rtlCol="0">
            <a:spAutoFit/>
          </a:bodyPr>
          <a:lstStyle/>
          <a:p>
            <a:r>
              <a:rPr lang="en-IN" dirty="0"/>
              <a:t>As the number of trees increases from 0 to 80 error gradually decreases, after reaching above 100 the error remains constant. From this we can choose </a:t>
            </a:r>
            <a:r>
              <a:rPr lang="en-IN" dirty="0" err="1"/>
              <a:t>ntree</a:t>
            </a:r>
            <a:r>
              <a:rPr lang="en-IN" dirty="0"/>
              <a:t> values between 100 to 150.</a:t>
            </a:r>
          </a:p>
        </p:txBody>
      </p:sp>
    </p:spTree>
    <p:extLst>
      <p:ext uri="{BB962C8B-B14F-4D97-AF65-F5344CB8AC3E}">
        <p14:creationId xmlns:p14="http://schemas.microsoft.com/office/powerpoint/2010/main" val="2562298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9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Rectangle 9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7" name="Straight Connector 9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8" name="Rectangle 98">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74E1D-6EE3-434A-801A-AAD6470EC1F4}"/>
              </a:ext>
            </a:extLst>
          </p:cNvPr>
          <p:cNvSpPr>
            <a:spLocks noGrp="1"/>
          </p:cNvSpPr>
          <p:nvPr>
            <p:ph type="title"/>
          </p:nvPr>
        </p:nvSpPr>
        <p:spPr>
          <a:xfrm>
            <a:off x="633999" y="5275389"/>
            <a:ext cx="10909073" cy="332495"/>
          </a:xfrm>
        </p:spPr>
        <p:txBody>
          <a:bodyPr vert="horz" lIns="91440" tIns="45720" rIns="91440" bIns="45720" rtlCol="0" anchor="b">
            <a:normAutofit fontScale="90000"/>
          </a:bodyPr>
          <a:lstStyle/>
          <a:p>
            <a:r>
              <a:rPr lang="en-US" sz="2000" b="1" dirty="0">
                <a:solidFill>
                  <a:schemeClr val="tx1">
                    <a:lumMod val="85000"/>
                    <a:lumOff val="15000"/>
                  </a:schemeClr>
                </a:solidFill>
              </a:rPr>
              <a:t>RANDOM FOREST</a:t>
            </a:r>
          </a:p>
        </p:txBody>
      </p:sp>
      <p:pic>
        <p:nvPicPr>
          <p:cNvPr id="7" name="Picture 6">
            <a:extLst>
              <a:ext uri="{FF2B5EF4-FFF2-40B4-BE49-F238E27FC236}">
                <a16:creationId xmlns:a16="http://schemas.microsoft.com/office/drawing/2014/main" id="{45E974CD-E99C-41DF-9012-B006BC8349D4}"/>
              </a:ext>
            </a:extLst>
          </p:cNvPr>
          <p:cNvPicPr>
            <a:picLocks noChangeAspect="1"/>
          </p:cNvPicPr>
          <p:nvPr/>
        </p:nvPicPr>
        <p:blipFill>
          <a:blip r:embed="rId2"/>
          <a:stretch>
            <a:fillRect/>
          </a:stretch>
        </p:blipFill>
        <p:spPr>
          <a:xfrm>
            <a:off x="445477" y="228602"/>
            <a:ext cx="11668369" cy="5044309"/>
          </a:xfrm>
          <a:prstGeom prst="rect">
            <a:avLst/>
          </a:prstGeom>
        </p:spPr>
      </p:pic>
      <p:cxnSp>
        <p:nvCxnSpPr>
          <p:cNvPr id="109" name="Straight Connector 100">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14072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7C1F633-1FA4-4521-A124-69BD131C277A}"/>
              </a:ext>
            </a:extLst>
          </p:cNvPr>
          <p:cNvGraphicFramePr>
            <a:graphicFrameLocks noGrp="1"/>
          </p:cNvGraphicFramePr>
          <p:nvPr>
            <p:extLst>
              <p:ext uri="{D42A27DB-BD31-4B8C-83A1-F6EECF244321}">
                <p14:modId xmlns:p14="http://schemas.microsoft.com/office/powerpoint/2010/main" val="1256467887"/>
              </p:ext>
            </p:extLst>
          </p:nvPr>
        </p:nvGraphicFramePr>
        <p:xfrm>
          <a:off x="2032000" y="719666"/>
          <a:ext cx="8128000" cy="2225040"/>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3827474070"/>
                    </a:ext>
                  </a:extLst>
                </a:gridCol>
                <a:gridCol w="4064000">
                  <a:extLst>
                    <a:ext uri="{9D8B030D-6E8A-4147-A177-3AD203B41FA5}">
                      <a16:colId xmlns:a16="http://schemas.microsoft.com/office/drawing/2014/main" val="478911704"/>
                    </a:ext>
                  </a:extLst>
                </a:gridCol>
              </a:tblGrid>
              <a:tr h="370840">
                <a:tc>
                  <a:txBody>
                    <a:bodyPr/>
                    <a:lstStyle/>
                    <a:p>
                      <a:r>
                        <a:rPr lang="en-US" dirty="0"/>
                        <a:t>PREDICTIVE MODELS</a:t>
                      </a:r>
                    </a:p>
                  </a:txBody>
                  <a:tcPr/>
                </a:tc>
                <a:tc>
                  <a:txBody>
                    <a:bodyPr/>
                    <a:lstStyle/>
                    <a:p>
                      <a:r>
                        <a:rPr lang="en-US" dirty="0"/>
                        <a:t>TEST RMSE VALUES</a:t>
                      </a:r>
                    </a:p>
                  </a:txBody>
                  <a:tcPr/>
                </a:tc>
                <a:extLst>
                  <a:ext uri="{0D108BD9-81ED-4DB2-BD59-A6C34878D82A}">
                    <a16:rowId xmlns:a16="http://schemas.microsoft.com/office/drawing/2014/main" val="3632115239"/>
                  </a:ext>
                </a:extLst>
              </a:tr>
              <a:tr h="370840">
                <a:tc>
                  <a:txBody>
                    <a:bodyPr/>
                    <a:lstStyle/>
                    <a:p>
                      <a:r>
                        <a:rPr lang="en-US" dirty="0"/>
                        <a:t>LASSO(W/o Tuning)</a:t>
                      </a:r>
                    </a:p>
                  </a:txBody>
                  <a:tcPr/>
                </a:tc>
                <a:tc>
                  <a:txBody>
                    <a:bodyPr/>
                    <a:lstStyle/>
                    <a:p>
                      <a:r>
                        <a:rPr lang="en-US" dirty="0"/>
                        <a:t>6.458017</a:t>
                      </a:r>
                    </a:p>
                  </a:txBody>
                  <a:tcPr/>
                </a:tc>
                <a:extLst>
                  <a:ext uri="{0D108BD9-81ED-4DB2-BD59-A6C34878D82A}">
                    <a16:rowId xmlns:a16="http://schemas.microsoft.com/office/drawing/2014/main" val="2152098445"/>
                  </a:ext>
                </a:extLst>
              </a:tr>
              <a:tr h="370840">
                <a:tc>
                  <a:txBody>
                    <a:bodyPr/>
                    <a:lstStyle/>
                    <a:p>
                      <a:r>
                        <a:rPr lang="en-US" dirty="0"/>
                        <a:t>LASSO(with Tuning)</a:t>
                      </a:r>
                    </a:p>
                  </a:txBody>
                  <a:tcPr/>
                </a:tc>
                <a:tc>
                  <a:txBody>
                    <a:bodyPr/>
                    <a:lstStyle/>
                    <a:p>
                      <a:r>
                        <a:rPr lang="en-US" dirty="0"/>
                        <a:t>6.451709</a:t>
                      </a:r>
                    </a:p>
                  </a:txBody>
                  <a:tcPr/>
                </a:tc>
                <a:extLst>
                  <a:ext uri="{0D108BD9-81ED-4DB2-BD59-A6C34878D82A}">
                    <a16:rowId xmlns:a16="http://schemas.microsoft.com/office/drawing/2014/main" val="1076861764"/>
                  </a:ext>
                </a:extLst>
              </a:tr>
              <a:tr h="370840">
                <a:tc>
                  <a:txBody>
                    <a:bodyPr/>
                    <a:lstStyle/>
                    <a:p>
                      <a:r>
                        <a:rPr lang="en-US" dirty="0"/>
                        <a:t>RIDGE(W/o Tuning)</a:t>
                      </a:r>
                    </a:p>
                  </a:txBody>
                  <a:tcPr/>
                </a:tc>
                <a:tc>
                  <a:txBody>
                    <a:bodyPr/>
                    <a:lstStyle/>
                    <a:p>
                      <a:r>
                        <a:rPr lang="en-US" dirty="0"/>
                        <a:t>6.470857</a:t>
                      </a:r>
                    </a:p>
                  </a:txBody>
                  <a:tcPr/>
                </a:tc>
                <a:extLst>
                  <a:ext uri="{0D108BD9-81ED-4DB2-BD59-A6C34878D82A}">
                    <a16:rowId xmlns:a16="http://schemas.microsoft.com/office/drawing/2014/main" val="3844503878"/>
                  </a:ext>
                </a:extLst>
              </a:tr>
              <a:tr h="370840">
                <a:tc>
                  <a:txBody>
                    <a:bodyPr/>
                    <a:lstStyle/>
                    <a:p>
                      <a:r>
                        <a:rPr lang="en-US" dirty="0"/>
                        <a:t>RIDGE(with Tuning)</a:t>
                      </a:r>
                    </a:p>
                  </a:txBody>
                  <a:tcPr/>
                </a:tc>
                <a:tc>
                  <a:txBody>
                    <a:bodyPr/>
                    <a:lstStyle/>
                    <a:p>
                      <a:r>
                        <a:rPr lang="en-US" dirty="0"/>
                        <a:t>6.451737</a:t>
                      </a:r>
                    </a:p>
                  </a:txBody>
                  <a:tcPr/>
                </a:tc>
                <a:extLst>
                  <a:ext uri="{0D108BD9-81ED-4DB2-BD59-A6C34878D82A}">
                    <a16:rowId xmlns:a16="http://schemas.microsoft.com/office/drawing/2014/main" val="2527801530"/>
                  </a:ext>
                </a:extLst>
              </a:tr>
              <a:tr h="370840">
                <a:tc>
                  <a:txBody>
                    <a:bodyPr/>
                    <a:lstStyle/>
                    <a:p>
                      <a:r>
                        <a:rPr lang="en-US" dirty="0"/>
                        <a:t>XGBOOST(with Tuning)</a:t>
                      </a:r>
                    </a:p>
                  </a:txBody>
                  <a:tcPr/>
                </a:tc>
                <a:tc>
                  <a:txBody>
                    <a:bodyPr/>
                    <a:lstStyle/>
                    <a:p>
                      <a:r>
                        <a:rPr lang="en-US" dirty="0"/>
                        <a:t>4.468348</a:t>
                      </a:r>
                    </a:p>
                  </a:txBody>
                  <a:tcPr/>
                </a:tc>
                <a:extLst>
                  <a:ext uri="{0D108BD9-81ED-4DB2-BD59-A6C34878D82A}">
                    <a16:rowId xmlns:a16="http://schemas.microsoft.com/office/drawing/2014/main" val="2249573759"/>
                  </a:ext>
                </a:extLst>
              </a:tr>
            </a:tbl>
          </a:graphicData>
        </a:graphic>
      </p:graphicFrame>
      <p:graphicFrame>
        <p:nvGraphicFramePr>
          <p:cNvPr id="6" name="Table 5">
            <a:extLst>
              <a:ext uri="{FF2B5EF4-FFF2-40B4-BE49-F238E27FC236}">
                <a16:creationId xmlns:a16="http://schemas.microsoft.com/office/drawing/2014/main" id="{9E637732-70CF-405C-9B33-7D7081975AAC}"/>
              </a:ext>
            </a:extLst>
          </p:cNvPr>
          <p:cNvGraphicFramePr>
            <a:graphicFrameLocks noGrp="1"/>
          </p:cNvGraphicFramePr>
          <p:nvPr>
            <p:extLst>
              <p:ext uri="{D42A27DB-BD31-4B8C-83A1-F6EECF244321}">
                <p14:modId xmlns:p14="http://schemas.microsoft.com/office/powerpoint/2010/main" val="1904064703"/>
              </p:ext>
            </p:extLst>
          </p:nvPr>
        </p:nvGraphicFramePr>
        <p:xfrm>
          <a:off x="2032000" y="2944706"/>
          <a:ext cx="8128000" cy="1112520"/>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765905920"/>
                    </a:ext>
                  </a:extLst>
                </a:gridCol>
                <a:gridCol w="4064000">
                  <a:extLst>
                    <a:ext uri="{9D8B030D-6E8A-4147-A177-3AD203B41FA5}">
                      <a16:colId xmlns:a16="http://schemas.microsoft.com/office/drawing/2014/main" val="3501597268"/>
                    </a:ext>
                  </a:extLst>
                </a:gridCol>
              </a:tblGrid>
              <a:tr h="370840">
                <a:tc>
                  <a:txBody>
                    <a:bodyPr/>
                    <a:lstStyle/>
                    <a:p>
                      <a:r>
                        <a:rPr lang="en-US" dirty="0"/>
                        <a:t>RANDOM FOREST(with Tuning)</a:t>
                      </a:r>
                    </a:p>
                  </a:txBody>
                  <a:tcPr/>
                </a:tc>
                <a:tc>
                  <a:txBody>
                    <a:bodyPr/>
                    <a:lstStyle/>
                    <a:p>
                      <a:r>
                        <a:rPr lang="en-US" dirty="0"/>
                        <a:t>0.779102</a:t>
                      </a:r>
                    </a:p>
                  </a:txBody>
                  <a:tcPr/>
                </a:tc>
                <a:extLst>
                  <a:ext uri="{0D108BD9-81ED-4DB2-BD59-A6C34878D82A}">
                    <a16:rowId xmlns:a16="http://schemas.microsoft.com/office/drawing/2014/main" val="669252614"/>
                  </a:ext>
                </a:extLst>
              </a:tr>
              <a:tr h="370840">
                <a:tc>
                  <a:txBody>
                    <a:bodyPr/>
                    <a:lstStyle/>
                    <a:p>
                      <a:r>
                        <a:rPr lang="en-US" dirty="0"/>
                        <a:t>PLS(with Tuning)</a:t>
                      </a:r>
                    </a:p>
                  </a:txBody>
                  <a:tcPr/>
                </a:tc>
                <a:tc>
                  <a:txBody>
                    <a:bodyPr/>
                    <a:lstStyle/>
                    <a:p>
                      <a:r>
                        <a:rPr lang="en-US" dirty="0"/>
                        <a:t>6.504466</a:t>
                      </a:r>
                    </a:p>
                  </a:txBody>
                  <a:tcPr/>
                </a:tc>
                <a:extLst>
                  <a:ext uri="{0D108BD9-81ED-4DB2-BD59-A6C34878D82A}">
                    <a16:rowId xmlns:a16="http://schemas.microsoft.com/office/drawing/2014/main" val="4212771141"/>
                  </a:ext>
                </a:extLst>
              </a:tr>
              <a:tr h="370840">
                <a:tc>
                  <a:txBody>
                    <a:bodyPr/>
                    <a:lstStyle/>
                    <a:p>
                      <a:r>
                        <a:rPr lang="en-US" dirty="0"/>
                        <a:t>PCR(with Tuning)</a:t>
                      </a:r>
                    </a:p>
                  </a:txBody>
                  <a:tcPr/>
                </a:tc>
                <a:tc>
                  <a:txBody>
                    <a:bodyPr/>
                    <a:lstStyle/>
                    <a:p>
                      <a:r>
                        <a:rPr lang="en-US" dirty="0"/>
                        <a:t>6.4517377</a:t>
                      </a:r>
                    </a:p>
                  </a:txBody>
                  <a:tcPr/>
                </a:tc>
                <a:extLst>
                  <a:ext uri="{0D108BD9-81ED-4DB2-BD59-A6C34878D82A}">
                    <a16:rowId xmlns:a16="http://schemas.microsoft.com/office/drawing/2014/main" val="1349253680"/>
                  </a:ext>
                </a:extLst>
              </a:tr>
            </a:tbl>
          </a:graphicData>
        </a:graphic>
      </p:graphicFrame>
    </p:spTree>
    <p:extLst>
      <p:ext uri="{BB962C8B-B14F-4D97-AF65-F5344CB8AC3E}">
        <p14:creationId xmlns:p14="http://schemas.microsoft.com/office/powerpoint/2010/main" val="1382152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385E2B3-B66D-467D-A2E3-EA1E5522B28C}"/>
              </a:ext>
            </a:extLst>
          </p:cNvPr>
          <p:cNvGraphicFramePr>
            <a:graphicFrameLocks noGrp="1"/>
          </p:cNvGraphicFramePr>
          <p:nvPr>
            <p:extLst>
              <p:ext uri="{D42A27DB-BD31-4B8C-83A1-F6EECF244321}">
                <p14:modId xmlns:p14="http://schemas.microsoft.com/office/powerpoint/2010/main" val="763830245"/>
              </p:ext>
            </p:extLst>
          </p:nvPr>
        </p:nvGraphicFramePr>
        <p:xfrm>
          <a:off x="1792301" y="213705"/>
          <a:ext cx="8127999" cy="2966720"/>
        </p:xfrm>
        <a:graphic>
          <a:graphicData uri="http://schemas.openxmlformats.org/drawingml/2006/table">
            <a:tbl>
              <a:tblPr firstRow="1" bandRow="1">
                <a:tableStyleId>{00A15C55-8517-42AA-B614-E9B94910E393}</a:tableStyleId>
              </a:tblPr>
              <a:tblGrid>
                <a:gridCol w="2709333">
                  <a:extLst>
                    <a:ext uri="{9D8B030D-6E8A-4147-A177-3AD203B41FA5}">
                      <a16:colId xmlns:a16="http://schemas.microsoft.com/office/drawing/2014/main" val="2361710412"/>
                    </a:ext>
                  </a:extLst>
                </a:gridCol>
                <a:gridCol w="2709333">
                  <a:extLst>
                    <a:ext uri="{9D8B030D-6E8A-4147-A177-3AD203B41FA5}">
                      <a16:colId xmlns:a16="http://schemas.microsoft.com/office/drawing/2014/main" val="190964412"/>
                    </a:ext>
                  </a:extLst>
                </a:gridCol>
                <a:gridCol w="2709333">
                  <a:extLst>
                    <a:ext uri="{9D8B030D-6E8A-4147-A177-3AD203B41FA5}">
                      <a16:colId xmlns:a16="http://schemas.microsoft.com/office/drawing/2014/main" val="10692274"/>
                    </a:ext>
                  </a:extLst>
                </a:gridCol>
              </a:tblGrid>
              <a:tr h="370840">
                <a:tc>
                  <a:txBody>
                    <a:bodyPr/>
                    <a:lstStyle/>
                    <a:p>
                      <a:endParaRPr lang="en-US" dirty="0"/>
                    </a:p>
                  </a:txBody>
                  <a:tcPr/>
                </a:tc>
                <a:tc>
                  <a:txBody>
                    <a:bodyPr/>
                    <a:lstStyle/>
                    <a:p>
                      <a:r>
                        <a:rPr lang="en-US" dirty="0"/>
                        <a:t>XGBOOST</a:t>
                      </a:r>
                    </a:p>
                  </a:txBody>
                  <a:tcPr/>
                </a:tc>
                <a:tc>
                  <a:txBody>
                    <a:bodyPr/>
                    <a:lstStyle/>
                    <a:p>
                      <a:r>
                        <a:rPr lang="en-US" dirty="0"/>
                        <a:t>RANDOM FOREST</a:t>
                      </a:r>
                    </a:p>
                  </a:txBody>
                  <a:tcPr/>
                </a:tc>
                <a:extLst>
                  <a:ext uri="{0D108BD9-81ED-4DB2-BD59-A6C34878D82A}">
                    <a16:rowId xmlns:a16="http://schemas.microsoft.com/office/drawing/2014/main" val="3304846902"/>
                  </a:ext>
                </a:extLst>
              </a:tr>
              <a:tr h="370840">
                <a:tc>
                  <a:txBody>
                    <a:bodyPr/>
                    <a:lstStyle/>
                    <a:p>
                      <a:r>
                        <a:rPr lang="en-US" dirty="0"/>
                        <a:t>Yard Line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531191604"/>
                  </a:ext>
                </a:extLst>
              </a:tr>
              <a:tr h="370840">
                <a:tc>
                  <a:txBody>
                    <a:bodyPr/>
                    <a:lstStyle/>
                    <a:p>
                      <a:r>
                        <a:rPr lang="en-US" dirty="0"/>
                        <a:t>Temperature</a:t>
                      </a:r>
                    </a:p>
                  </a:txBody>
                  <a:tcPr/>
                </a:tc>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1675945842"/>
                  </a:ext>
                </a:extLst>
              </a:tr>
              <a:tr h="370840">
                <a:tc>
                  <a:txBody>
                    <a:bodyPr/>
                    <a:lstStyle/>
                    <a:p>
                      <a:r>
                        <a:rPr lang="en-US" dirty="0"/>
                        <a:t>Humidity</a:t>
                      </a:r>
                    </a:p>
                  </a:txBody>
                  <a:tcPr/>
                </a:tc>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2065767777"/>
                  </a:ext>
                </a:extLst>
              </a:tr>
              <a:tr h="370840">
                <a:tc>
                  <a:txBody>
                    <a:bodyPr/>
                    <a:lstStyle/>
                    <a:p>
                      <a:r>
                        <a:rPr lang="en-US" dirty="0"/>
                        <a:t>Humidity score before play</a:t>
                      </a:r>
                    </a:p>
                  </a:txBody>
                  <a:tcPr/>
                </a:tc>
                <a:tc>
                  <a:txBody>
                    <a:bodyPr/>
                    <a:lstStyle/>
                    <a:p>
                      <a:r>
                        <a:rPr lang="en-US" dirty="0"/>
                        <a:t>4</a:t>
                      </a:r>
                    </a:p>
                  </a:txBody>
                  <a:tcPr/>
                </a:tc>
                <a:tc>
                  <a:txBody>
                    <a:bodyPr/>
                    <a:lstStyle/>
                    <a:p>
                      <a:r>
                        <a:rPr lang="en-US" dirty="0"/>
                        <a:t>4</a:t>
                      </a:r>
                    </a:p>
                  </a:txBody>
                  <a:tcPr/>
                </a:tc>
                <a:extLst>
                  <a:ext uri="{0D108BD9-81ED-4DB2-BD59-A6C34878D82A}">
                    <a16:rowId xmlns:a16="http://schemas.microsoft.com/office/drawing/2014/main" val="1928313441"/>
                  </a:ext>
                </a:extLst>
              </a:tr>
              <a:tr h="370840">
                <a:tc>
                  <a:txBody>
                    <a:bodyPr/>
                    <a:lstStyle/>
                    <a:p>
                      <a:r>
                        <a:rPr lang="en-US" dirty="0"/>
                        <a:t>Visitor score before play</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675130718"/>
                  </a:ext>
                </a:extLst>
              </a:tr>
              <a:tr h="370840">
                <a:tc>
                  <a:txBody>
                    <a:bodyPr/>
                    <a:lstStyle/>
                    <a:p>
                      <a:r>
                        <a:rPr lang="en-US" dirty="0"/>
                        <a:t>Windspeed</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995566078"/>
                  </a:ext>
                </a:extLst>
              </a:tr>
              <a:tr h="370840">
                <a:tc>
                  <a:txBody>
                    <a:bodyPr/>
                    <a:lstStyle/>
                    <a:p>
                      <a:r>
                        <a:rPr lang="en-US" dirty="0"/>
                        <a:t>Distance</a:t>
                      </a:r>
                    </a:p>
                  </a:txBody>
                  <a:tcPr/>
                </a:tc>
                <a:tc>
                  <a:txBody>
                    <a:bodyPr/>
                    <a:lstStyle/>
                    <a:p>
                      <a:r>
                        <a:rPr lang="en-US" dirty="0"/>
                        <a:t>7</a:t>
                      </a:r>
                    </a:p>
                  </a:txBody>
                  <a:tcPr/>
                </a:tc>
                <a:tc>
                  <a:txBody>
                    <a:bodyPr/>
                    <a:lstStyle/>
                    <a:p>
                      <a:r>
                        <a:rPr lang="en-US" dirty="0"/>
                        <a:t>9</a:t>
                      </a:r>
                    </a:p>
                  </a:txBody>
                  <a:tcPr/>
                </a:tc>
                <a:extLst>
                  <a:ext uri="{0D108BD9-81ED-4DB2-BD59-A6C34878D82A}">
                    <a16:rowId xmlns:a16="http://schemas.microsoft.com/office/drawing/2014/main" val="3224808040"/>
                  </a:ext>
                </a:extLst>
              </a:tr>
            </a:tbl>
          </a:graphicData>
        </a:graphic>
      </p:graphicFrame>
      <p:graphicFrame>
        <p:nvGraphicFramePr>
          <p:cNvPr id="3" name="Table 2">
            <a:extLst>
              <a:ext uri="{FF2B5EF4-FFF2-40B4-BE49-F238E27FC236}">
                <a16:creationId xmlns:a16="http://schemas.microsoft.com/office/drawing/2014/main" id="{6908531F-1D8D-420C-9CC1-C27AD875F7CA}"/>
              </a:ext>
            </a:extLst>
          </p:cNvPr>
          <p:cNvGraphicFramePr>
            <a:graphicFrameLocks noGrp="1"/>
          </p:cNvGraphicFramePr>
          <p:nvPr>
            <p:extLst>
              <p:ext uri="{D42A27DB-BD31-4B8C-83A1-F6EECF244321}">
                <p14:modId xmlns:p14="http://schemas.microsoft.com/office/powerpoint/2010/main" val="88162569"/>
              </p:ext>
            </p:extLst>
          </p:nvPr>
        </p:nvGraphicFramePr>
        <p:xfrm>
          <a:off x="1792301" y="3180425"/>
          <a:ext cx="8127999" cy="2952480"/>
        </p:xfrm>
        <a:graphic>
          <a:graphicData uri="http://schemas.openxmlformats.org/drawingml/2006/table">
            <a:tbl>
              <a:tblPr firstRow="1" bandRow="1">
                <a:tableStyleId>{00A15C55-8517-42AA-B614-E9B94910E393}</a:tableStyleId>
              </a:tblPr>
              <a:tblGrid>
                <a:gridCol w="2709333">
                  <a:extLst>
                    <a:ext uri="{9D8B030D-6E8A-4147-A177-3AD203B41FA5}">
                      <a16:colId xmlns:a16="http://schemas.microsoft.com/office/drawing/2014/main" val="3440460421"/>
                    </a:ext>
                  </a:extLst>
                </a:gridCol>
                <a:gridCol w="2709333">
                  <a:extLst>
                    <a:ext uri="{9D8B030D-6E8A-4147-A177-3AD203B41FA5}">
                      <a16:colId xmlns:a16="http://schemas.microsoft.com/office/drawing/2014/main" val="1582847902"/>
                    </a:ext>
                  </a:extLst>
                </a:gridCol>
                <a:gridCol w="2709333">
                  <a:extLst>
                    <a:ext uri="{9D8B030D-6E8A-4147-A177-3AD203B41FA5}">
                      <a16:colId xmlns:a16="http://schemas.microsoft.com/office/drawing/2014/main" val="2184003907"/>
                    </a:ext>
                  </a:extLst>
                </a:gridCol>
              </a:tblGrid>
              <a:tr h="317254">
                <a:tc>
                  <a:txBody>
                    <a:bodyPr/>
                    <a:lstStyle/>
                    <a:p>
                      <a:r>
                        <a:rPr lang="en-US" dirty="0"/>
                        <a:t>X</a:t>
                      </a:r>
                    </a:p>
                  </a:txBody>
                  <a:tcPr/>
                </a:tc>
                <a:tc>
                  <a:txBody>
                    <a:bodyPr/>
                    <a:lstStyle/>
                    <a:p>
                      <a:r>
                        <a:rPr lang="en-US" dirty="0"/>
                        <a:t>9</a:t>
                      </a:r>
                    </a:p>
                  </a:txBody>
                  <a:tcPr/>
                </a:tc>
                <a:tc>
                  <a:txBody>
                    <a:bodyPr/>
                    <a:lstStyle/>
                    <a:p>
                      <a:r>
                        <a:rPr lang="en-US" dirty="0"/>
                        <a:t>6</a:t>
                      </a:r>
                    </a:p>
                  </a:txBody>
                  <a:tcPr/>
                </a:tc>
                <a:extLst>
                  <a:ext uri="{0D108BD9-81ED-4DB2-BD59-A6C34878D82A}">
                    <a16:rowId xmlns:a16="http://schemas.microsoft.com/office/drawing/2014/main" val="2769216866"/>
                  </a:ext>
                </a:extLst>
              </a:tr>
              <a:tr h="370160">
                <a:tc>
                  <a:txBody>
                    <a:bodyPr/>
                    <a:lstStyle/>
                    <a:p>
                      <a:r>
                        <a:rPr lang="en-US" dirty="0"/>
                        <a:t>Defenders in the Box</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15995167"/>
                  </a:ext>
                </a:extLst>
              </a:tr>
              <a:tr h="370160">
                <a:tc>
                  <a:txBody>
                    <a:bodyPr/>
                    <a:lstStyle/>
                    <a:p>
                      <a:r>
                        <a:rPr lang="en-US" dirty="0"/>
                        <a:t>Quarter</a:t>
                      </a:r>
                    </a:p>
                  </a:txBody>
                  <a:tcPr/>
                </a:tc>
                <a:tc>
                  <a:txBody>
                    <a:bodyPr/>
                    <a:lstStyle/>
                    <a:p>
                      <a:r>
                        <a:rPr lang="en-US" dirty="0"/>
                        <a:t>11</a:t>
                      </a:r>
                    </a:p>
                  </a:txBody>
                  <a:tcPr/>
                </a:tc>
                <a:tc>
                  <a:txBody>
                    <a:bodyPr/>
                    <a:lstStyle/>
                    <a:p>
                      <a:r>
                        <a:rPr lang="en-US" dirty="0"/>
                        <a:t>10</a:t>
                      </a:r>
                    </a:p>
                  </a:txBody>
                  <a:tcPr/>
                </a:tc>
                <a:extLst>
                  <a:ext uri="{0D108BD9-81ED-4DB2-BD59-A6C34878D82A}">
                    <a16:rowId xmlns:a16="http://schemas.microsoft.com/office/drawing/2014/main" val="1990982670"/>
                  </a:ext>
                </a:extLst>
              </a:tr>
              <a:tr h="370160">
                <a:tc>
                  <a:txBody>
                    <a:bodyPr/>
                    <a:lstStyle/>
                    <a:p>
                      <a:r>
                        <a:rPr lang="en-US" dirty="0"/>
                        <a:t>Down</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974709275"/>
                  </a:ext>
                </a:extLst>
              </a:tr>
              <a:tr h="370160">
                <a:tc>
                  <a:txBody>
                    <a:bodyPr/>
                    <a:lstStyle/>
                    <a:p>
                      <a:r>
                        <a:rPr lang="en-US" dirty="0"/>
                        <a:t>Season2017</a:t>
                      </a:r>
                    </a:p>
                  </a:txBody>
                  <a:tcPr/>
                </a:tc>
                <a:tc>
                  <a:txBody>
                    <a:bodyPr/>
                    <a:lstStyle/>
                    <a:p>
                      <a:r>
                        <a:rPr lang="en-US" dirty="0"/>
                        <a:t>13</a:t>
                      </a:r>
                    </a:p>
                  </a:txBody>
                  <a:tcPr/>
                </a:tc>
                <a:tc>
                  <a:txBody>
                    <a:bodyPr/>
                    <a:lstStyle/>
                    <a:p>
                      <a:r>
                        <a:rPr lang="en-US" dirty="0"/>
                        <a:t>27</a:t>
                      </a:r>
                    </a:p>
                  </a:txBody>
                  <a:tcPr/>
                </a:tc>
                <a:extLst>
                  <a:ext uri="{0D108BD9-81ED-4DB2-BD59-A6C34878D82A}">
                    <a16:rowId xmlns:a16="http://schemas.microsoft.com/office/drawing/2014/main" val="2500674008"/>
                  </a:ext>
                </a:extLst>
              </a:tr>
              <a:tr h="370160">
                <a:tc>
                  <a:txBody>
                    <a:bodyPr/>
                    <a:lstStyle/>
                    <a:p>
                      <a:r>
                        <a:rPr lang="en-US" dirty="0"/>
                        <a:t>Dir</a:t>
                      </a:r>
                    </a:p>
                  </a:txBody>
                  <a:tcPr/>
                </a:tc>
                <a:tc>
                  <a:txBody>
                    <a:bodyPr/>
                    <a:lstStyle/>
                    <a:p>
                      <a:r>
                        <a:rPr lang="en-US" dirty="0"/>
                        <a:t>14</a:t>
                      </a:r>
                    </a:p>
                  </a:txBody>
                  <a:tcPr/>
                </a:tc>
                <a:tc>
                  <a:txBody>
                    <a:bodyPr/>
                    <a:lstStyle/>
                    <a:p>
                      <a:r>
                        <a:rPr lang="en-US" dirty="0"/>
                        <a:t>16</a:t>
                      </a:r>
                    </a:p>
                  </a:txBody>
                  <a:tcPr/>
                </a:tc>
                <a:extLst>
                  <a:ext uri="{0D108BD9-81ED-4DB2-BD59-A6C34878D82A}">
                    <a16:rowId xmlns:a16="http://schemas.microsoft.com/office/drawing/2014/main" val="946291897"/>
                  </a:ext>
                </a:extLst>
              </a:tr>
              <a:tr h="370160">
                <a:tc>
                  <a:txBody>
                    <a:bodyPr/>
                    <a:lstStyle/>
                    <a:p>
                      <a:r>
                        <a:rPr lang="en-US" dirty="0"/>
                        <a:t>Orientation</a:t>
                      </a:r>
                    </a:p>
                  </a:txBody>
                  <a:tcPr/>
                </a:tc>
                <a:tc>
                  <a:txBody>
                    <a:bodyPr/>
                    <a:lstStyle/>
                    <a:p>
                      <a:r>
                        <a:rPr lang="en-US" dirty="0"/>
                        <a:t>15</a:t>
                      </a:r>
                    </a:p>
                  </a:txBody>
                  <a:tcPr/>
                </a:tc>
                <a:tc>
                  <a:txBody>
                    <a:bodyPr/>
                    <a:lstStyle/>
                    <a:p>
                      <a:r>
                        <a:rPr lang="en-US" dirty="0"/>
                        <a:t>23</a:t>
                      </a:r>
                    </a:p>
                  </a:txBody>
                  <a:tcPr/>
                </a:tc>
                <a:extLst>
                  <a:ext uri="{0D108BD9-81ED-4DB2-BD59-A6C34878D82A}">
                    <a16:rowId xmlns:a16="http://schemas.microsoft.com/office/drawing/2014/main" val="2581653720"/>
                  </a:ext>
                </a:extLst>
              </a:tr>
              <a:tr h="342911">
                <a:tc>
                  <a:txBody>
                    <a:bodyPr/>
                    <a:lstStyle/>
                    <a:p>
                      <a:r>
                        <a:rPr lang="en-US" dirty="0"/>
                        <a:t>S</a:t>
                      </a:r>
                    </a:p>
                  </a:txBody>
                  <a:tcPr/>
                </a:tc>
                <a:tc>
                  <a:txBody>
                    <a:bodyPr/>
                    <a:lstStyle/>
                    <a:p>
                      <a:r>
                        <a:rPr lang="en-US" dirty="0"/>
                        <a:t>16</a:t>
                      </a:r>
                    </a:p>
                  </a:txBody>
                  <a:tcPr/>
                </a:tc>
                <a:tc>
                  <a:txBody>
                    <a:bodyPr/>
                    <a:lstStyle/>
                    <a:p>
                      <a:r>
                        <a:rPr lang="en-US" dirty="0"/>
                        <a:t>20</a:t>
                      </a:r>
                    </a:p>
                  </a:txBody>
                  <a:tcPr/>
                </a:tc>
                <a:extLst>
                  <a:ext uri="{0D108BD9-81ED-4DB2-BD59-A6C34878D82A}">
                    <a16:rowId xmlns:a16="http://schemas.microsoft.com/office/drawing/2014/main" val="1681084376"/>
                  </a:ext>
                </a:extLst>
              </a:tr>
            </a:tbl>
          </a:graphicData>
        </a:graphic>
      </p:graphicFrame>
    </p:spTree>
    <p:extLst>
      <p:ext uri="{BB962C8B-B14F-4D97-AF65-F5344CB8AC3E}">
        <p14:creationId xmlns:p14="http://schemas.microsoft.com/office/powerpoint/2010/main" val="2358164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562743.jpg (1920×1200)">
            <a:extLst>
              <a:ext uri="{FF2B5EF4-FFF2-40B4-BE49-F238E27FC236}">
                <a16:creationId xmlns:a16="http://schemas.microsoft.com/office/drawing/2014/main" id="{12319AC8-73C2-4364-8CCB-681AB2F01E43}"/>
              </a:ext>
            </a:extLst>
          </p:cNvPr>
          <p:cNvPicPr>
            <a:picLocks noChangeAspect="1" noChangeArrowheads="1"/>
          </p:cNvPicPr>
          <p:nvPr/>
        </p:nvPicPr>
        <p:blipFill rotWithShape="1">
          <a:blip r:embed="rId2">
            <a:duotone>
              <a:schemeClr val="bg2">
                <a:shade val="45000"/>
                <a:satMod val="135000"/>
              </a:schemeClr>
              <a:prstClr val="white"/>
            </a:duotone>
            <a:alphaModFix amt="35000"/>
            <a:extLst>
              <a:ext uri="{28A0092B-C50C-407E-A947-70E740481C1C}">
                <a14:useLocalDpi xmlns:a14="http://schemas.microsoft.com/office/drawing/2010/main" val="0"/>
              </a:ext>
            </a:extLst>
          </a:blip>
          <a:srcRect t="4536" b="546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AA4592-D5D7-4FA3-B7B2-9DC1EBBC98A8}"/>
              </a:ext>
            </a:extLst>
          </p:cNvPr>
          <p:cNvSpPr>
            <a:spLocks noGrp="1"/>
          </p:cNvSpPr>
          <p:nvPr>
            <p:ph type="title"/>
          </p:nvPr>
        </p:nvSpPr>
        <p:spPr>
          <a:xfrm>
            <a:off x="1097280" y="286603"/>
            <a:ext cx="10058400" cy="1450757"/>
          </a:xfrm>
        </p:spPr>
        <p:txBody>
          <a:bodyPr>
            <a:normAutofit/>
          </a:bodyPr>
          <a:lstStyle/>
          <a:p>
            <a:r>
              <a:rPr lang="en-IN"/>
              <a:t>NFL</a:t>
            </a:r>
          </a:p>
        </p:txBody>
      </p:sp>
      <p:sp>
        <p:nvSpPr>
          <p:cNvPr id="77" name="Rectangle 76">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4">
            <a:extLst>
              <a:ext uri="{FF2B5EF4-FFF2-40B4-BE49-F238E27FC236}">
                <a16:creationId xmlns:a16="http://schemas.microsoft.com/office/drawing/2014/main" id="{600F35D6-1427-494D-90E6-2C1E2F8B066F}"/>
              </a:ext>
            </a:extLst>
          </p:cNvPr>
          <p:cNvGraphicFramePr>
            <a:graphicFrameLocks noGrp="1"/>
          </p:cNvGraphicFramePr>
          <p:nvPr>
            <p:ph idx="1"/>
            <p:extLst>
              <p:ext uri="{D42A27DB-BD31-4B8C-83A1-F6EECF244321}">
                <p14:modId xmlns:p14="http://schemas.microsoft.com/office/powerpoint/2010/main" val="2466590584"/>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4367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CECA-8FD1-41FB-9E8B-CE64BF226719}"/>
              </a:ext>
            </a:extLst>
          </p:cNvPr>
          <p:cNvSpPr>
            <a:spLocks noGrp="1"/>
          </p:cNvSpPr>
          <p:nvPr>
            <p:ph type="title"/>
          </p:nvPr>
        </p:nvSpPr>
        <p:spPr>
          <a:xfrm>
            <a:off x="1451580" y="804520"/>
            <a:ext cx="3530157" cy="1049235"/>
          </a:xfrm>
        </p:spPr>
        <p:txBody>
          <a:bodyPr>
            <a:normAutofit/>
          </a:bodyPr>
          <a:lstStyle/>
          <a:p>
            <a:r>
              <a:rPr lang="en-IN" dirty="0"/>
              <a:t>NFL</a:t>
            </a:r>
          </a:p>
        </p:txBody>
      </p:sp>
      <p:sp>
        <p:nvSpPr>
          <p:cNvPr id="3" name="Content Placeholder 2">
            <a:extLst>
              <a:ext uri="{FF2B5EF4-FFF2-40B4-BE49-F238E27FC236}">
                <a16:creationId xmlns:a16="http://schemas.microsoft.com/office/drawing/2014/main" id="{D6528D31-BDE5-4FF9-92C8-E9406DC197CA}"/>
              </a:ext>
            </a:extLst>
          </p:cNvPr>
          <p:cNvSpPr>
            <a:spLocks noGrp="1"/>
          </p:cNvSpPr>
          <p:nvPr>
            <p:ph idx="1"/>
          </p:nvPr>
        </p:nvSpPr>
        <p:spPr>
          <a:xfrm>
            <a:off x="1451581" y="2015732"/>
            <a:ext cx="3526523" cy="3450613"/>
          </a:xfrm>
        </p:spPr>
        <p:txBody>
          <a:bodyPr>
            <a:normAutofit/>
          </a:bodyPr>
          <a:lstStyle/>
          <a:p>
            <a:pPr algn="just"/>
            <a:r>
              <a:rPr lang="en-IN" dirty="0"/>
              <a:t>Here is the sample of our data set, size of 176 MB having 509,763 rows and 49 columns.</a:t>
            </a:r>
          </a:p>
          <a:p>
            <a:pPr algn="just"/>
            <a:r>
              <a:rPr lang="en-IN" dirty="0"/>
              <a:t>Once we pre-process the data, the rows are cut down to 375,786 rows.</a:t>
            </a:r>
          </a:p>
          <a:p>
            <a:pPr marL="0" indent="0">
              <a:buNone/>
            </a:pPr>
            <a:endParaRPr lang="en-IN" dirty="0"/>
          </a:p>
          <a:p>
            <a:endParaRPr lang="en-IN" dirty="0"/>
          </a:p>
        </p:txBody>
      </p:sp>
      <p:pic>
        <p:nvPicPr>
          <p:cNvPr id="5" name="Picture 4">
            <a:extLst>
              <a:ext uri="{FF2B5EF4-FFF2-40B4-BE49-F238E27FC236}">
                <a16:creationId xmlns:a16="http://schemas.microsoft.com/office/drawing/2014/main" id="{FF33726F-914A-4137-AC3C-AAC756230CF3}"/>
              </a:ext>
            </a:extLst>
          </p:cNvPr>
          <p:cNvPicPr>
            <a:picLocks noChangeAspect="1"/>
          </p:cNvPicPr>
          <p:nvPr/>
        </p:nvPicPr>
        <p:blipFill rotWithShape="1">
          <a:blip r:embed="rId2"/>
          <a:srcRect l="23673" r="28001"/>
          <a:stretch/>
        </p:blipFill>
        <p:spPr>
          <a:xfrm>
            <a:off x="5778653" y="847178"/>
            <a:ext cx="5461779" cy="4431781"/>
          </a:xfrm>
          <a:prstGeom prst="rect">
            <a:avLst/>
          </a:prstGeom>
        </p:spPr>
      </p:pic>
    </p:spTree>
    <p:extLst>
      <p:ext uri="{BB962C8B-B14F-4D97-AF65-F5344CB8AC3E}">
        <p14:creationId xmlns:p14="http://schemas.microsoft.com/office/powerpoint/2010/main" val="695827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314" name="Picture 2" descr="562743.jpg (1920×1200)">
            <a:extLst>
              <a:ext uri="{FF2B5EF4-FFF2-40B4-BE49-F238E27FC236}">
                <a16:creationId xmlns:a16="http://schemas.microsoft.com/office/drawing/2014/main" id="{208DC93C-0DB1-45AC-B243-925306A09E0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4536" b="546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4BB4788-FDAC-4F07-8D97-1F6D58EA9665}"/>
              </a:ext>
            </a:extLst>
          </p:cNvPr>
          <p:cNvSpPr/>
          <p:nvPr/>
        </p:nvSpPr>
        <p:spPr>
          <a:xfrm>
            <a:off x="1097280" y="758952"/>
            <a:ext cx="10058400" cy="356616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8000" spc="-50" dirty="0">
                <a:ln w="0"/>
                <a:solidFill>
                  <a:srgbClr val="FFFFFF"/>
                </a:solidFill>
                <a:effectLst>
                  <a:outerShdw blurRad="38100" dist="19050" dir="2700000" algn="tl" rotWithShape="0">
                    <a:schemeClr val="dk1">
                      <a:alpha val="40000"/>
                    </a:schemeClr>
                  </a:outerShdw>
                </a:effectLst>
                <a:latin typeface="+mj-lt"/>
                <a:ea typeface="+mj-ea"/>
                <a:cs typeface="+mj-cs"/>
              </a:rPr>
              <a:t>           THANK YOU</a:t>
            </a:r>
            <a:endParaRPr lang="en-US" sz="8000" b="0" cap="none" spc="-50" dirty="0">
              <a:ln w="0"/>
              <a:solidFill>
                <a:srgbClr val="FFFFFF"/>
              </a:solidFill>
              <a:effectLst>
                <a:outerShdw blurRad="38100" dist="19050" dir="2700000" algn="tl" rotWithShape="0">
                  <a:schemeClr val="dk1">
                    <a:alpha val="40000"/>
                  </a:schemeClr>
                </a:outerShdw>
              </a:effectLst>
              <a:latin typeface="+mj-lt"/>
              <a:ea typeface="+mj-ea"/>
              <a:cs typeface="+mj-cs"/>
            </a:endParaRPr>
          </a:p>
        </p:txBody>
      </p:sp>
      <p:cxnSp>
        <p:nvCxnSpPr>
          <p:cNvPr id="77" name="Straight Connector 76">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9231173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7" name="Straight Connector 7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340" name="Picture 4" descr="562743.jpg (1920×1200)">
            <a:extLst>
              <a:ext uri="{FF2B5EF4-FFF2-40B4-BE49-F238E27FC236}">
                <a16:creationId xmlns:a16="http://schemas.microsoft.com/office/drawing/2014/main" id="{FC5B8FC6-0023-4A0D-9C87-195E3E858118}"/>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4536" b="546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2FD464-E770-4123-858C-03A096C56BD1}"/>
              </a:ext>
            </a:extLst>
          </p:cNvPr>
          <p:cNvSpPr txBox="1"/>
          <p:nvPr/>
        </p:nvSpPr>
        <p:spPr>
          <a:xfrm>
            <a:off x="1097280" y="758952"/>
            <a:ext cx="10058400" cy="356616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8000" spc="-50" dirty="0">
                <a:solidFill>
                  <a:srgbClr val="FFFFFF"/>
                </a:solidFill>
                <a:latin typeface="+mj-lt"/>
                <a:ea typeface="+mj-ea"/>
                <a:cs typeface="+mj-cs"/>
              </a:rPr>
              <a:t>         QUESTIONS ?</a:t>
            </a:r>
          </a:p>
        </p:txBody>
      </p:sp>
      <p:cxnSp>
        <p:nvCxnSpPr>
          <p:cNvPr id="79" name="Straight Connector 78">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27920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511CAFD8-FC0B-4E7E-ADFF-86EA72B0242A}"/>
              </a:ext>
            </a:extLst>
          </p:cNvPr>
          <p:cNvGraphicFramePr>
            <a:graphicFrameLocks noGrp="1"/>
          </p:cNvGraphicFramePr>
          <p:nvPr>
            <p:ph idx="4294967295"/>
            <p:extLst>
              <p:ext uri="{D42A27DB-BD31-4B8C-83A1-F6EECF244321}">
                <p14:modId xmlns:p14="http://schemas.microsoft.com/office/powerpoint/2010/main" val="4143957590"/>
              </p:ext>
            </p:extLst>
          </p:nvPr>
        </p:nvGraphicFramePr>
        <p:xfrm>
          <a:off x="0" y="1014413"/>
          <a:ext cx="10678958" cy="4129825"/>
        </p:xfrm>
        <a:graphic>
          <a:graphicData uri="http://schemas.openxmlformats.org/drawingml/2006/table">
            <a:tbl>
              <a:tblPr firstRow="1" bandRow="1">
                <a:tableStyleId>{5940675A-B579-460E-94D1-54222C63F5DA}</a:tableStyleId>
              </a:tblPr>
              <a:tblGrid>
                <a:gridCol w="1464787">
                  <a:extLst>
                    <a:ext uri="{9D8B030D-6E8A-4147-A177-3AD203B41FA5}">
                      <a16:colId xmlns:a16="http://schemas.microsoft.com/office/drawing/2014/main" val="2170172241"/>
                    </a:ext>
                  </a:extLst>
                </a:gridCol>
                <a:gridCol w="1255979">
                  <a:extLst>
                    <a:ext uri="{9D8B030D-6E8A-4147-A177-3AD203B41FA5}">
                      <a16:colId xmlns:a16="http://schemas.microsoft.com/office/drawing/2014/main" val="1052596032"/>
                    </a:ext>
                  </a:extLst>
                </a:gridCol>
                <a:gridCol w="1416501">
                  <a:extLst>
                    <a:ext uri="{9D8B030D-6E8A-4147-A177-3AD203B41FA5}">
                      <a16:colId xmlns:a16="http://schemas.microsoft.com/office/drawing/2014/main" val="444784204"/>
                    </a:ext>
                  </a:extLst>
                </a:gridCol>
                <a:gridCol w="2617145">
                  <a:extLst>
                    <a:ext uri="{9D8B030D-6E8A-4147-A177-3AD203B41FA5}">
                      <a16:colId xmlns:a16="http://schemas.microsoft.com/office/drawing/2014/main" val="3005139303"/>
                    </a:ext>
                  </a:extLst>
                </a:gridCol>
                <a:gridCol w="1193337">
                  <a:extLst>
                    <a:ext uri="{9D8B030D-6E8A-4147-A177-3AD203B41FA5}">
                      <a16:colId xmlns:a16="http://schemas.microsoft.com/office/drawing/2014/main" val="1593180492"/>
                    </a:ext>
                  </a:extLst>
                </a:gridCol>
                <a:gridCol w="1426942">
                  <a:extLst>
                    <a:ext uri="{9D8B030D-6E8A-4147-A177-3AD203B41FA5}">
                      <a16:colId xmlns:a16="http://schemas.microsoft.com/office/drawing/2014/main" val="2382502615"/>
                    </a:ext>
                  </a:extLst>
                </a:gridCol>
                <a:gridCol w="1304267">
                  <a:extLst>
                    <a:ext uri="{9D8B030D-6E8A-4147-A177-3AD203B41FA5}">
                      <a16:colId xmlns:a16="http://schemas.microsoft.com/office/drawing/2014/main" val="642880016"/>
                    </a:ext>
                  </a:extLst>
                </a:gridCol>
              </a:tblGrid>
              <a:tr h="568043">
                <a:tc>
                  <a:txBody>
                    <a:bodyPr/>
                    <a:lstStyle/>
                    <a:p>
                      <a:pPr fontAlgn="base"/>
                      <a:r>
                        <a:rPr lang="en-US" sz="1000" b="0" i="0" kern="1200">
                          <a:solidFill>
                            <a:schemeClr val="tx1"/>
                          </a:solidFill>
                          <a:effectLst/>
                          <a:latin typeface="+mn-lt"/>
                          <a:ea typeface="+mn-ea"/>
                          <a:cs typeface="+mn-cs"/>
                        </a:rPr>
                        <a:t>GameId - a unique game identifier</a:t>
                      </a:r>
                    </a:p>
                  </a:txBody>
                  <a:tcPr marL="76762" marR="76762" marT="38381" marB="38381"/>
                </a:tc>
                <a:tc>
                  <a:txBody>
                    <a:bodyPr/>
                    <a:lstStyle/>
                    <a:p>
                      <a:r>
                        <a:rPr lang="en-US" sz="1000" b="0" i="0" kern="1200">
                          <a:solidFill>
                            <a:schemeClr val="tx1"/>
                          </a:solidFill>
                          <a:effectLst/>
                          <a:latin typeface="+mn-lt"/>
                          <a:ea typeface="+mn-ea"/>
                          <a:cs typeface="+mn-cs"/>
                        </a:rPr>
                        <a:t>Dis - distance traveled from prior time point, in yards</a:t>
                      </a:r>
                    </a:p>
                  </a:txBody>
                  <a:tcPr marL="76762" marR="76762" marT="38381" marB="38381"/>
                </a:tc>
                <a:tc>
                  <a:txBody>
                    <a:bodyPr/>
                    <a:lstStyle/>
                    <a:p>
                      <a:pPr fontAlgn="base"/>
                      <a:r>
                        <a:rPr lang="en-US" sz="1000" b="0" i="0" kern="1200">
                          <a:solidFill>
                            <a:schemeClr val="tx1"/>
                          </a:solidFill>
                          <a:effectLst/>
                          <a:latin typeface="+mn-lt"/>
                          <a:ea typeface="+mn-ea"/>
                          <a:cs typeface="+mn-cs"/>
                        </a:rPr>
                        <a:t>YardLine - the yard line of the line of scrimmage</a:t>
                      </a:r>
                    </a:p>
                  </a:txBody>
                  <a:tcPr marL="76762" marR="76762" marT="38381" marB="38381"/>
                </a:tc>
                <a:tc>
                  <a:txBody>
                    <a:bodyPr/>
                    <a:lstStyle/>
                    <a:p>
                      <a:pPr fontAlgn="base"/>
                      <a:r>
                        <a:rPr lang="en-US" sz="1000" b="0" i="0" kern="1200">
                          <a:solidFill>
                            <a:schemeClr val="tx1"/>
                          </a:solidFill>
                          <a:effectLst/>
                          <a:latin typeface="+mn-lt"/>
                          <a:ea typeface="+mn-ea"/>
                          <a:cs typeface="+mn-cs"/>
                        </a:rPr>
                        <a:t>HomeScoreBeforePlay - home team score before play started</a:t>
                      </a:r>
                    </a:p>
                  </a:txBody>
                  <a:tcPr marL="76762" marR="76762" marT="38381" marB="38381"/>
                </a:tc>
                <a:tc>
                  <a:txBody>
                    <a:bodyPr/>
                    <a:lstStyle/>
                    <a:p>
                      <a:pPr fontAlgn="base"/>
                      <a:r>
                        <a:rPr lang="en-US" sz="1000" b="0" i="0" kern="1200">
                          <a:solidFill>
                            <a:schemeClr val="tx1"/>
                          </a:solidFill>
                          <a:effectLst/>
                          <a:latin typeface="+mn-lt"/>
                          <a:ea typeface="+mn-ea"/>
                          <a:cs typeface="+mn-cs"/>
                        </a:rPr>
                        <a:t>PlayDirection - direction the play is headed</a:t>
                      </a:r>
                    </a:p>
                  </a:txBody>
                  <a:tcPr marL="76762" marR="76762" marT="38381" marB="38381"/>
                </a:tc>
                <a:tc>
                  <a:txBody>
                    <a:bodyPr/>
                    <a:lstStyle/>
                    <a:p>
                      <a:pPr fontAlgn="base"/>
                      <a:r>
                        <a:rPr lang="en-US" sz="1000" b="0" i="0" kern="1200">
                          <a:solidFill>
                            <a:schemeClr val="tx1"/>
                          </a:solidFill>
                          <a:effectLst/>
                          <a:latin typeface="+mn-lt"/>
                          <a:ea typeface="+mn-ea"/>
                          <a:cs typeface="+mn-cs"/>
                        </a:rPr>
                        <a:t>PlayerCollegeName - where the player attended college</a:t>
                      </a:r>
                    </a:p>
                  </a:txBody>
                  <a:tcPr marL="76762" marR="76762" marT="38381" marB="38381"/>
                </a:tc>
                <a:tc>
                  <a:txBody>
                    <a:bodyPr/>
                    <a:lstStyle/>
                    <a:p>
                      <a:pPr fontAlgn="base"/>
                      <a:r>
                        <a:rPr lang="en-US" sz="1000" b="0" i="0" kern="1200">
                          <a:solidFill>
                            <a:schemeClr val="tx1"/>
                          </a:solidFill>
                          <a:effectLst/>
                          <a:latin typeface="+mn-lt"/>
                          <a:ea typeface="+mn-ea"/>
                          <a:cs typeface="+mn-cs"/>
                        </a:rPr>
                        <a:t>WindDirection - wind direction</a:t>
                      </a:r>
                    </a:p>
                  </a:txBody>
                  <a:tcPr marL="76762" marR="76762" marT="38381" marB="38381"/>
                </a:tc>
                <a:extLst>
                  <a:ext uri="{0D108BD9-81ED-4DB2-BD59-A6C34878D82A}">
                    <a16:rowId xmlns:a16="http://schemas.microsoft.com/office/drawing/2014/main" val="456454675"/>
                  </a:ext>
                </a:extLst>
              </a:tr>
              <a:tr h="568043">
                <a:tc>
                  <a:txBody>
                    <a:bodyPr/>
                    <a:lstStyle/>
                    <a:p>
                      <a:r>
                        <a:rPr lang="en-US" sz="1000" b="0" i="0" kern="1200">
                          <a:solidFill>
                            <a:schemeClr val="tx1"/>
                          </a:solidFill>
                          <a:effectLst/>
                          <a:latin typeface="+mn-lt"/>
                          <a:ea typeface="+mn-ea"/>
                          <a:cs typeface="+mn-cs"/>
                        </a:rPr>
                        <a:t>PlayId - a unique play identifier</a:t>
                      </a:r>
                    </a:p>
                  </a:txBody>
                  <a:tcPr marL="76762" marR="76762" marT="38381" marB="38381"/>
                </a:tc>
                <a:tc>
                  <a:txBody>
                    <a:bodyPr/>
                    <a:lstStyle/>
                    <a:p>
                      <a:pPr fontAlgn="base"/>
                      <a:r>
                        <a:rPr lang="en-US" sz="1000" b="0" i="0" kern="1200">
                          <a:solidFill>
                            <a:schemeClr val="tx1"/>
                          </a:solidFill>
                          <a:effectLst/>
                          <a:latin typeface="+mn-lt"/>
                          <a:ea typeface="+mn-ea"/>
                          <a:cs typeface="+mn-cs"/>
                        </a:rPr>
                        <a:t>Orientation - orientation of player</a:t>
                      </a:r>
                    </a:p>
                  </a:txBody>
                  <a:tcPr marL="76762" marR="76762" marT="38381" marB="38381"/>
                </a:tc>
                <a:tc>
                  <a:txBody>
                    <a:bodyPr/>
                    <a:lstStyle/>
                    <a:p>
                      <a:pPr fontAlgn="base"/>
                      <a:r>
                        <a:rPr lang="it-IT" sz="1000" b="0" i="0" kern="1200" dirty="0">
                          <a:solidFill>
                            <a:schemeClr val="tx1"/>
                          </a:solidFill>
                          <a:effectLst/>
                          <a:latin typeface="+mn-lt"/>
                          <a:ea typeface="+mn-ea"/>
                          <a:cs typeface="+mn-cs"/>
                        </a:rPr>
                        <a:t>Quarter - game quarter (1-5, 5 == overtime)</a:t>
                      </a:r>
                    </a:p>
                  </a:txBody>
                  <a:tcPr marL="76762" marR="76762" marT="38381" marB="38381"/>
                </a:tc>
                <a:tc>
                  <a:txBody>
                    <a:bodyPr/>
                    <a:lstStyle/>
                    <a:p>
                      <a:pPr fontAlgn="base"/>
                      <a:r>
                        <a:rPr lang="en-US" sz="1000" b="0" i="0" kern="1200">
                          <a:solidFill>
                            <a:schemeClr val="tx1"/>
                          </a:solidFill>
                          <a:effectLst/>
                          <a:latin typeface="+mn-lt"/>
                          <a:ea typeface="+mn-ea"/>
                          <a:cs typeface="+mn-cs"/>
                        </a:rPr>
                        <a:t>VisitorScoreBeforePlay - visitor team score before play started</a:t>
                      </a:r>
                    </a:p>
                  </a:txBody>
                  <a:tcPr marL="76762" marR="76762" marT="38381" marB="38381"/>
                </a:tc>
                <a:tc>
                  <a:txBody>
                    <a:bodyPr/>
                    <a:lstStyle/>
                    <a:p>
                      <a:pPr fontAlgn="base"/>
                      <a:r>
                        <a:rPr lang="en-US" sz="1000" b="0" i="0" kern="1200">
                          <a:solidFill>
                            <a:schemeClr val="tx1"/>
                          </a:solidFill>
                          <a:effectLst/>
                          <a:latin typeface="+mn-lt"/>
                          <a:ea typeface="+mn-ea"/>
                          <a:cs typeface="+mn-cs"/>
                        </a:rPr>
                        <a:t>TimeHandoff - UTC time of the handoff</a:t>
                      </a:r>
                    </a:p>
                  </a:txBody>
                  <a:tcPr marL="76762" marR="76762" marT="38381" marB="38381"/>
                </a:tc>
                <a:tc>
                  <a:txBody>
                    <a:bodyPr/>
                    <a:lstStyle/>
                    <a:p>
                      <a:pPr fontAlgn="base"/>
                      <a:r>
                        <a:rPr lang="en-US" sz="1000" b="0" i="0" kern="1200">
                          <a:solidFill>
                            <a:schemeClr val="tx1"/>
                          </a:solidFill>
                          <a:effectLst/>
                          <a:latin typeface="+mn-lt"/>
                          <a:ea typeface="+mn-ea"/>
                          <a:cs typeface="+mn-cs"/>
                        </a:rPr>
                        <a:t>Position - the player's position</a:t>
                      </a:r>
                    </a:p>
                  </a:txBody>
                  <a:tcPr marL="76762" marR="76762" marT="38381" marB="38381"/>
                </a:tc>
                <a:tc>
                  <a:txBody>
                    <a:bodyPr/>
                    <a:lstStyle/>
                    <a:p>
                      <a:pPr fontAlgn="base"/>
                      <a:r>
                        <a:rPr lang="en-US" sz="1000" b="0" i="0" kern="1200">
                          <a:solidFill>
                            <a:schemeClr val="tx1"/>
                          </a:solidFill>
                          <a:effectLst/>
                          <a:latin typeface="+mn-lt"/>
                          <a:ea typeface="+mn-ea"/>
                          <a:cs typeface="+mn-cs"/>
                        </a:rPr>
                        <a:t>WindSpeed - wind speed in miles/hour</a:t>
                      </a:r>
                    </a:p>
                  </a:txBody>
                  <a:tcPr marL="76762" marR="76762" marT="38381" marB="38381"/>
                </a:tc>
                <a:extLst>
                  <a:ext uri="{0D108BD9-81ED-4DB2-BD59-A6C34878D82A}">
                    <a16:rowId xmlns:a16="http://schemas.microsoft.com/office/drawing/2014/main" val="2037311395"/>
                  </a:ext>
                </a:extLst>
              </a:tr>
              <a:tr h="568043">
                <a:tc>
                  <a:txBody>
                    <a:bodyPr/>
                    <a:lstStyle/>
                    <a:p>
                      <a:r>
                        <a:rPr lang="en-US" sz="1000" b="0" i="0" kern="1200">
                          <a:solidFill>
                            <a:schemeClr val="tx1"/>
                          </a:solidFill>
                          <a:effectLst/>
                          <a:latin typeface="+mn-lt"/>
                          <a:ea typeface="+mn-ea"/>
                          <a:cs typeface="+mn-cs"/>
                        </a:rPr>
                        <a:t>Team - home or away</a:t>
                      </a:r>
                    </a:p>
                  </a:txBody>
                  <a:tcPr marL="76762" marR="76762" marT="38381" marB="38381"/>
                </a:tc>
                <a:tc>
                  <a:txBody>
                    <a:bodyPr/>
                    <a:lstStyle/>
                    <a:p>
                      <a:pPr fontAlgn="base"/>
                      <a:r>
                        <a:rPr lang="en-US" sz="1000" b="0" i="0" kern="1200">
                          <a:solidFill>
                            <a:schemeClr val="tx1"/>
                          </a:solidFill>
                          <a:effectLst/>
                          <a:latin typeface="+mn-lt"/>
                          <a:ea typeface="+mn-ea"/>
                          <a:cs typeface="+mn-cs"/>
                        </a:rPr>
                        <a:t>Dir - angle of player motion </a:t>
                      </a:r>
                    </a:p>
                  </a:txBody>
                  <a:tcPr marL="76762" marR="76762" marT="38381" marB="38381"/>
                </a:tc>
                <a:tc>
                  <a:txBody>
                    <a:bodyPr/>
                    <a:lstStyle/>
                    <a:p>
                      <a:pPr fontAlgn="base"/>
                      <a:r>
                        <a:rPr lang="en-US" sz="1000" b="0" i="0" kern="1200" dirty="0">
                          <a:solidFill>
                            <a:schemeClr val="tx1"/>
                          </a:solidFill>
                          <a:effectLst/>
                          <a:latin typeface="+mn-lt"/>
                          <a:ea typeface="+mn-ea"/>
                          <a:cs typeface="+mn-cs"/>
                        </a:rPr>
                        <a:t>Game Clock - time on the game clock</a:t>
                      </a:r>
                    </a:p>
                  </a:txBody>
                  <a:tcPr marL="76762" marR="76762" marT="38381" marB="38381"/>
                </a:tc>
                <a:tc>
                  <a:txBody>
                    <a:bodyPr/>
                    <a:lstStyle/>
                    <a:p>
                      <a:pPr fontAlgn="base"/>
                      <a:r>
                        <a:rPr lang="en-US" sz="1000" b="0" i="0" kern="1200" dirty="0">
                          <a:solidFill>
                            <a:schemeClr val="tx1"/>
                          </a:solidFill>
                          <a:effectLst/>
                          <a:latin typeface="+mn-lt"/>
                          <a:ea typeface="+mn-ea"/>
                          <a:cs typeface="+mn-cs"/>
                        </a:rPr>
                        <a:t>NFL Id Rusher - the NFL Id of the rushing player</a:t>
                      </a:r>
                    </a:p>
                  </a:txBody>
                  <a:tcPr marL="76762" marR="76762" marT="38381" marB="38381"/>
                </a:tc>
                <a:tc>
                  <a:txBody>
                    <a:bodyPr/>
                    <a:lstStyle/>
                    <a:p>
                      <a:pPr fontAlgn="base"/>
                      <a:r>
                        <a:rPr lang="en-US" sz="1000" b="0" i="0" kern="1200">
                          <a:solidFill>
                            <a:schemeClr val="tx1"/>
                          </a:solidFill>
                          <a:effectLst/>
                          <a:latin typeface="+mn-lt"/>
                          <a:ea typeface="+mn-ea"/>
                          <a:cs typeface="+mn-cs"/>
                        </a:rPr>
                        <a:t>TimeSnap - UTC time of the snap</a:t>
                      </a:r>
                    </a:p>
                  </a:txBody>
                  <a:tcPr marL="76762" marR="76762" marT="38381" marB="38381"/>
                </a:tc>
                <a:tc>
                  <a:txBody>
                    <a:bodyPr/>
                    <a:lstStyle/>
                    <a:p>
                      <a:pPr fontAlgn="base"/>
                      <a:r>
                        <a:rPr lang="en-US" sz="1000" b="0" i="0" kern="1200">
                          <a:solidFill>
                            <a:schemeClr val="tx1"/>
                          </a:solidFill>
                          <a:effectLst/>
                          <a:latin typeface="+mn-lt"/>
                          <a:ea typeface="+mn-ea"/>
                          <a:cs typeface="+mn-cs"/>
                        </a:rPr>
                        <a:t>HomeTeamAbbr - home team abbreviation</a:t>
                      </a:r>
                    </a:p>
                  </a:txBody>
                  <a:tcPr marL="76762" marR="76762" marT="38381" marB="38381"/>
                </a:tc>
                <a:tc>
                  <a:txBody>
                    <a:bodyPr/>
                    <a:lstStyle/>
                    <a:p>
                      <a:pPr fontAlgn="base"/>
                      <a:r>
                        <a:rPr lang="en-US" sz="1000" b="0" i="0" kern="1200">
                          <a:solidFill>
                            <a:schemeClr val="tx1"/>
                          </a:solidFill>
                          <a:effectLst/>
                          <a:latin typeface="+mn-lt"/>
                          <a:ea typeface="+mn-ea"/>
                          <a:cs typeface="+mn-cs"/>
                        </a:rPr>
                        <a:t>Humidity - humidity</a:t>
                      </a:r>
                    </a:p>
                  </a:txBody>
                  <a:tcPr marL="76762" marR="76762" marT="38381" marB="38381"/>
                </a:tc>
                <a:extLst>
                  <a:ext uri="{0D108BD9-81ED-4DB2-BD59-A6C34878D82A}">
                    <a16:rowId xmlns:a16="http://schemas.microsoft.com/office/drawing/2014/main" val="1241009721"/>
                  </a:ext>
                </a:extLst>
              </a:tr>
              <a:tr h="568043">
                <a:tc>
                  <a:txBody>
                    <a:bodyPr/>
                    <a:lstStyle/>
                    <a:p>
                      <a:r>
                        <a:rPr lang="en-US" sz="1000" b="0" i="0" kern="1200">
                          <a:solidFill>
                            <a:schemeClr val="tx1"/>
                          </a:solidFill>
                          <a:effectLst/>
                          <a:latin typeface="+mn-lt"/>
                          <a:ea typeface="+mn-ea"/>
                          <a:cs typeface="+mn-cs"/>
                        </a:rPr>
                        <a:t>X - player position along the long axis of the field. </a:t>
                      </a:r>
                    </a:p>
                  </a:txBody>
                  <a:tcPr marL="76762" marR="76762" marT="38381" marB="38381"/>
                </a:tc>
                <a:tc>
                  <a:txBody>
                    <a:bodyPr/>
                    <a:lstStyle/>
                    <a:p>
                      <a:pPr fontAlgn="base"/>
                      <a:r>
                        <a:rPr lang="en-US" sz="1000" b="0" i="0" kern="1200" dirty="0">
                          <a:solidFill>
                            <a:schemeClr val="tx1"/>
                          </a:solidFill>
                          <a:effectLst/>
                          <a:latin typeface="+mn-lt"/>
                          <a:ea typeface="+mn-ea"/>
                          <a:cs typeface="+mn-cs"/>
                        </a:rPr>
                        <a:t>NFL Id - a unique identifier of the player</a:t>
                      </a:r>
                    </a:p>
                  </a:txBody>
                  <a:tcPr marL="76762" marR="76762" marT="38381" marB="38381"/>
                </a:tc>
                <a:tc>
                  <a:txBody>
                    <a:bodyPr/>
                    <a:lstStyle/>
                    <a:p>
                      <a:pPr fontAlgn="base"/>
                      <a:r>
                        <a:rPr lang="en-US" sz="1000" b="0" i="0" kern="1200">
                          <a:solidFill>
                            <a:schemeClr val="tx1"/>
                          </a:solidFill>
                          <a:effectLst/>
                          <a:latin typeface="+mn-lt"/>
                          <a:ea typeface="+mn-ea"/>
                          <a:cs typeface="+mn-cs"/>
                        </a:rPr>
                        <a:t>PossessionTeam - team with possession</a:t>
                      </a:r>
                    </a:p>
                  </a:txBody>
                  <a:tcPr marL="76762" marR="76762" marT="38381" marB="38381"/>
                </a:tc>
                <a:tc>
                  <a:txBody>
                    <a:bodyPr/>
                    <a:lstStyle/>
                    <a:p>
                      <a:pPr fontAlgn="base"/>
                      <a:r>
                        <a:rPr lang="en-US" sz="1000" b="0" i="0" kern="1200">
                          <a:solidFill>
                            <a:schemeClr val="tx1"/>
                          </a:solidFill>
                          <a:effectLst/>
                          <a:latin typeface="+mn-lt"/>
                          <a:ea typeface="+mn-ea"/>
                          <a:cs typeface="+mn-cs"/>
                        </a:rPr>
                        <a:t>OffenseFormation - offense formation</a:t>
                      </a:r>
                    </a:p>
                  </a:txBody>
                  <a:tcPr marL="76762" marR="76762" marT="38381" marB="38381"/>
                </a:tc>
                <a:tc>
                  <a:txBody>
                    <a:bodyPr/>
                    <a:lstStyle/>
                    <a:p>
                      <a:pPr fontAlgn="base"/>
                      <a:r>
                        <a:rPr lang="en-US" sz="1000" b="0" i="0" kern="1200" dirty="0">
                          <a:solidFill>
                            <a:schemeClr val="tx1"/>
                          </a:solidFill>
                          <a:effectLst/>
                          <a:latin typeface="+mn-lt"/>
                          <a:ea typeface="+mn-ea"/>
                          <a:cs typeface="+mn-cs"/>
                        </a:rPr>
                        <a:t>Yards - the yardage gained on the play</a:t>
                      </a:r>
                    </a:p>
                  </a:txBody>
                  <a:tcPr marL="76762" marR="76762" marT="38381" marB="38381">
                    <a:solidFill>
                      <a:srgbClr val="FFFF00"/>
                    </a:solidFill>
                  </a:tcPr>
                </a:tc>
                <a:tc>
                  <a:txBody>
                    <a:bodyPr/>
                    <a:lstStyle/>
                    <a:p>
                      <a:pPr fontAlgn="base"/>
                      <a:r>
                        <a:rPr lang="en-US" sz="1000" b="0" i="0" kern="1200">
                          <a:solidFill>
                            <a:schemeClr val="tx1"/>
                          </a:solidFill>
                          <a:effectLst/>
                          <a:latin typeface="+mn-lt"/>
                          <a:ea typeface="+mn-ea"/>
                          <a:cs typeface="+mn-cs"/>
                        </a:rPr>
                        <a:t>VisitorTeamAbbr - visitor team abbreviation</a:t>
                      </a:r>
                    </a:p>
                  </a:txBody>
                  <a:tcPr marL="76762" marR="76762" marT="38381" marB="38381"/>
                </a:tc>
                <a:tc>
                  <a:txBody>
                    <a:bodyPr/>
                    <a:lstStyle/>
                    <a:p>
                      <a:pPr fontAlgn="base"/>
                      <a:r>
                        <a:rPr lang="en-US" sz="1000" b="0" i="0" kern="1200">
                          <a:solidFill>
                            <a:schemeClr val="tx1"/>
                          </a:solidFill>
                          <a:effectLst/>
                          <a:latin typeface="+mn-lt"/>
                          <a:ea typeface="+mn-ea"/>
                          <a:cs typeface="+mn-cs"/>
                        </a:rPr>
                        <a:t>Temperature - temperature (deg F)</a:t>
                      </a:r>
                    </a:p>
                  </a:txBody>
                  <a:tcPr marL="76762" marR="76762" marT="38381" marB="38381"/>
                </a:tc>
                <a:extLst>
                  <a:ext uri="{0D108BD9-81ED-4DB2-BD59-A6C34878D82A}">
                    <a16:rowId xmlns:a16="http://schemas.microsoft.com/office/drawing/2014/main" val="2970091228"/>
                  </a:ext>
                </a:extLst>
              </a:tr>
              <a:tr h="568043">
                <a:tc>
                  <a:txBody>
                    <a:bodyPr/>
                    <a:lstStyle/>
                    <a:p>
                      <a:r>
                        <a:rPr lang="en-US" sz="1000" b="0" i="0" kern="1200">
                          <a:solidFill>
                            <a:schemeClr val="tx1"/>
                          </a:solidFill>
                          <a:effectLst/>
                          <a:latin typeface="+mn-lt"/>
                          <a:ea typeface="+mn-ea"/>
                          <a:cs typeface="+mn-cs"/>
                        </a:rPr>
                        <a:t>Y - player position along the short axis of the field</a:t>
                      </a:r>
                    </a:p>
                  </a:txBody>
                  <a:tcPr marL="76762" marR="76762" marT="38381" marB="38381"/>
                </a:tc>
                <a:tc>
                  <a:txBody>
                    <a:bodyPr/>
                    <a:lstStyle/>
                    <a:p>
                      <a:pPr fontAlgn="base"/>
                      <a:r>
                        <a:rPr lang="en-US" sz="1000" b="0" i="0" kern="1200">
                          <a:solidFill>
                            <a:schemeClr val="tx1"/>
                          </a:solidFill>
                          <a:effectLst/>
                          <a:latin typeface="+mn-lt"/>
                          <a:ea typeface="+mn-ea"/>
                          <a:cs typeface="+mn-cs"/>
                        </a:rPr>
                        <a:t>DisplayName - player's name</a:t>
                      </a:r>
                    </a:p>
                  </a:txBody>
                  <a:tcPr marL="76762" marR="76762" marT="38381" marB="38381"/>
                </a:tc>
                <a:tc>
                  <a:txBody>
                    <a:bodyPr/>
                    <a:lstStyle/>
                    <a:p>
                      <a:pPr fontAlgn="base"/>
                      <a:r>
                        <a:rPr lang="en-US" sz="1000" b="0" i="0" kern="1200">
                          <a:solidFill>
                            <a:schemeClr val="tx1"/>
                          </a:solidFill>
                          <a:effectLst/>
                          <a:latin typeface="+mn-lt"/>
                          <a:ea typeface="+mn-ea"/>
                          <a:cs typeface="+mn-cs"/>
                        </a:rPr>
                        <a:t>Down - the down (1-4)</a:t>
                      </a:r>
                    </a:p>
                  </a:txBody>
                  <a:tcPr marL="76762" marR="76762" marT="38381" marB="38381"/>
                </a:tc>
                <a:tc>
                  <a:txBody>
                    <a:bodyPr/>
                    <a:lstStyle/>
                    <a:p>
                      <a:pPr fontAlgn="base"/>
                      <a:r>
                        <a:rPr lang="en-US" sz="1000" b="0" i="0" kern="1200" dirty="0">
                          <a:solidFill>
                            <a:schemeClr val="tx1"/>
                          </a:solidFill>
                          <a:effectLst/>
                          <a:latin typeface="+mn-lt"/>
                          <a:ea typeface="+mn-ea"/>
                          <a:cs typeface="+mn-cs"/>
                        </a:rPr>
                        <a:t>Offense Personnel - offensive team positional grouping</a:t>
                      </a:r>
                    </a:p>
                  </a:txBody>
                  <a:tcPr marL="76762" marR="76762" marT="38381" marB="38381"/>
                </a:tc>
                <a:tc>
                  <a:txBody>
                    <a:bodyPr/>
                    <a:lstStyle/>
                    <a:p>
                      <a:pPr fontAlgn="base"/>
                      <a:r>
                        <a:rPr lang="en-US" sz="1000" b="0" i="0" kern="1200">
                          <a:solidFill>
                            <a:schemeClr val="tx1"/>
                          </a:solidFill>
                          <a:effectLst/>
                          <a:latin typeface="+mn-lt"/>
                          <a:ea typeface="+mn-ea"/>
                          <a:cs typeface="+mn-cs"/>
                        </a:rPr>
                        <a:t>PlayerHeight - player height (ft-in)</a:t>
                      </a:r>
                    </a:p>
                  </a:txBody>
                  <a:tcPr marL="76762" marR="76762" marT="38381" marB="38381"/>
                </a:tc>
                <a:tc>
                  <a:txBody>
                    <a:bodyPr/>
                    <a:lstStyle/>
                    <a:p>
                      <a:pPr fontAlgn="base"/>
                      <a:r>
                        <a:rPr lang="en-US" sz="1000" b="0" i="0" kern="1200">
                          <a:solidFill>
                            <a:schemeClr val="tx1"/>
                          </a:solidFill>
                          <a:effectLst/>
                          <a:latin typeface="+mn-lt"/>
                          <a:ea typeface="+mn-ea"/>
                          <a:cs typeface="+mn-cs"/>
                        </a:rPr>
                        <a:t>Week - week into the season</a:t>
                      </a:r>
                    </a:p>
                  </a:txBody>
                  <a:tcPr marL="76762" marR="76762" marT="38381" marB="38381"/>
                </a:tc>
                <a:tc>
                  <a:txBody>
                    <a:bodyPr/>
                    <a:lstStyle/>
                    <a:p>
                      <a:pPr fontAlgn="base"/>
                      <a:r>
                        <a:rPr lang="en-US" sz="1000" b="0" i="0" kern="1200">
                          <a:solidFill>
                            <a:schemeClr val="tx1"/>
                          </a:solidFill>
                          <a:effectLst/>
                          <a:latin typeface="+mn-lt"/>
                          <a:ea typeface="+mn-ea"/>
                          <a:cs typeface="+mn-cs"/>
                        </a:rPr>
                        <a:t>GameWeather - description of the game weather</a:t>
                      </a:r>
                    </a:p>
                  </a:txBody>
                  <a:tcPr marL="76762" marR="76762" marT="38381" marB="38381"/>
                </a:tc>
                <a:extLst>
                  <a:ext uri="{0D108BD9-81ED-4DB2-BD59-A6C34878D82A}">
                    <a16:rowId xmlns:a16="http://schemas.microsoft.com/office/drawing/2014/main" val="1411732005"/>
                  </a:ext>
                </a:extLst>
              </a:tr>
              <a:tr h="568043">
                <a:tc>
                  <a:txBody>
                    <a:bodyPr/>
                    <a:lstStyle/>
                    <a:p>
                      <a:r>
                        <a:rPr lang="en-US" sz="1000" b="0" i="0" kern="1200">
                          <a:solidFill>
                            <a:schemeClr val="tx1"/>
                          </a:solidFill>
                          <a:effectLst/>
                          <a:latin typeface="+mn-lt"/>
                          <a:ea typeface="+mn-ea"/>
                          <a:cs typeface="+mn-cs"/>
                        </a:rPr>
                        <a:t>S - speed in yards/second</a:t>
                      </a:r>
                    </a:p>
                  </a:txBody>
                  <a:tcPr marL="76762" marR="76762" marT="38381" marB="38381"/>
                </a:tc>
                <a:tc>
                  <a:txBody>
                    <a:bodyPr/>
                    <a:lstStyle/>
                    <a:p>
                      <a:pPr fontAlgn="base"/>
                      <a:r>
                        <a:rPr lang="en-US" sz="1000" b="0" i="0" kern="1200">
                          <a:solidFill>
                            <a:schemeClr val="tx1"/>
                          </a:solidFill>
                          <a:effectLst/>
                          <a:latin typeface="+mn-lt"/>
                          <a:ea typeface="+mn-ea"/>
                          <a:cs typeface="+mn-cs"/>
                        </a:rPr>
                        <a:t>JerseyNumber - jersey number</a:t>
                      </a:r>
                    </a:p>
                  </a:txBody>
                  <a:tcPr marL="76762" marR="76762" marT="38381" marB="38381"/>
                </a:tc>
                <a:tc>
                  <a:txBody>
                    <a:bodyPr/>
                    <a:lstStyle/>
                    <a:p>
                      <a:pPr fontAlgn="base"/>
                      <a:r>
                        <a:rPr lang="en-US" sz="1000" b="0" i="0" kern="1200">
                          <a:solidFill>
                            <a:schemeClr val="tx1"/>
                          </a:solidFill>
                          <a:effectLst/>
                          <a:latin typeface="+mn-lt"/>
                          <a:ea typeface="+mn-ea"/>
                          <a:cs typeface="+mn-cs"/>
                        </a:rPr>
                        <a:t>Distance - yards needed for a first down</a:t>
                      </a:r>
                    </a:p>
                  </a:txBody>
                  <a:tcPr marL="76762" marR="76762" marT="38381" marB="38381"/>
                </a:tc>
                <a:tc>
                  <a:txBody>
                    <a:bodyPr/>
                    <a:lstStyle/>
                    <a:p>
                      <a:pPr fontAlgn="base"/>
                      <a:r>
                        <a:rPr lang="en-US" sz="1000" b="0" i="0" kern="1200">
                          <a:solidFill>
                            <a:schemeClr val="tx1"/>
                          </a:solidFill>
                          <a:effectLst/>
                          <a:latin typeface="+mn-lt"/>
                          <a:ea typeface="+mn-ea"/>
                          <a:cs typeface="+mn-cs"/>
                        </a:rPr>
                        <a:t>DefendersInTheBox - number of defenders lined up near the line of scrimmage, spanning the width of the offensive line</a:t>
                      </a:r>
                    </a:p>
                  </a:txBody>
                  <a:tcPr marL="76762" marR="76762" marT="38381" marB="38381"/>
                </a:tc>
                <a:tc>
                  <a:txBody>
                    <a:bodyPr/>
                    <a:lstStyle/>
                    <a:p>
                      <a:pPr fontAlgn="base"/>
                      <a:r>
                        <a:rPr lang="en-US" sz="1000" b="0" i="0" kern="1200">
                          <a:solidFill>
                            <a:schemeClr val="tx1"/>
                          </a:solidFill>
                          <a:effectLst/>
                          <a:latin typeface="+mn-lt"/>
                          <a:ea typeface="+mn-ea"/>
                          <a:cs typeface="+mn-cs"/>
                        </a:rPr>
                        <a:t>PlayerWeight - player weight (lbs)</a:t>
                      </a:r>
                    </a:p>
                  </a:txBody>
                  <a:tcPr marL="76762" marR="76762" marT="38381" marB="38381"/>
                </a:tc>
                <a:tc>
                  <a:txBody>
                    <a:bodyPr/>
                    <a:lstStyle/>
                    <a:p>
                      <a:pPr fontAlgn="base"/>
                      <a:r>
                        <a:rPr lang="en-US" sz="1000" b="0" i="0" kern="1200">
                          <a:solidFill>
                            <a:schemeClr val="tx1"/>
                          </a:solidFill>
                          <a:effectLst/>
                          <a:latin typeface="+mn-lt"/>
                          <a:ea typeface="+mn-ea"/>
                          <a:cs typeface="+mn-cs"/>
                        </a:rPr>
                        <a:t>Stadium - stadium where the game is being played</a:t>
                      </a:r>
                    </a:p>
                  </a:txBody>
                  <a:tcPr marL="76762" marR="76762" marT="38381" marB="38381"/>
                </a:tc>
                <a:tc>
                  <a:txBody>
                    <a:bodyPr/>
                    <a:lstStyle/>
                    <a:p>
                      <a:pPr fontAlgn="base"/>
                      <a:r>
                        <a:rPr lang="en-US" sz="1000" b="0" i="0" kern="1200">
                          <a:solidFill>
                            <a:schemeClr val="tx1"/>
                          </a:solidFill>
                          <a:effectLst/>
                          <a:latin typeface="+mn-lt"/>
                          <a:ea typeface="+mn-ea"/>
                          <a:cs typeface="+mn-cs"/>
                        </a:rPr>
                        <a:t>Turf - description of the field surface</a:t>
                      </a:r>
                    </a:p>
                  </a:txBody>
                  <a:tcPr marL="76762" marR="76762" marT="38381" marB="38381"/>
                </a:tc>
                <a:extLst>
                  <a:ext uri="{0D108BD9-81ED-4DB2-BD59-A6C34878D82A}">
                    <a16:rowId xmlns:a16="http://schemas.microsoft.com/office/drawing/2014/main" val="3667274776"/>
                  </a:ext>
                </a:extLst>
              </a:tr>
              <a:tr h="721567">
                <a:tc>
                  <a:txBody>
                    <a:bodyPr/>
                    <a:lstStyle/>
                    <a:p>
                      <a:pPr fontAlgn="base"/>
                      <a:r>
                        <a:rPr lang="en-US" sz="1000" b="0" i="0" kern="1200" dirty="0">
                          <a:solidFill>
                            <a:schemeClr val="tx1"/>
                          </a:solidFill>
                          <a:effectLst/>
                          <a:latin typeface="+mn-lt"/>
                          <a:ea typeface="+mn-ea"/>
                          <a:cs typeface="+mn-cs"/>
                        </a:rPr>
                        <a:t>A - acceleration in yards/second^2</a:t>
                      </a:r>
                    </a:p>
                    <a:p>
                      <a:br>
                        <a:rPr lang="en-US" sz="1000" b="0" i="0" kern="1200" dirty="0">
                          <a:solidFill>
                            <a:schemeClr val="tx1"/>
                          </a:solidFill>
                          <a:effectLst/>
                          <a:latin typeface="+mn-lt"/>
                          <a:ea typeface="+mn-ea"/>
                          <a:cs typeface="+mn-cs"/>
                        </a:rPr>
                      </a:br>
                      <a:endParaRPr lang="en-US" sz="1000" b="0" i="0" kern="1200" dirty="0">
                        <a:solidFill>
                          <a:schemeClr val="tx1"/>
                        </a:solidFill>
                        <a:effectLst/>
                        <a:latin typeface="+mn-lt"/>
                        <a:ea typeface="+mn-ea"/>
                        <a:cs typeface="+mn-cs"/>
                      </a:endParaRPr>
                    </a:p>
                  </a:txBody>
                  <a:tcPr marL="76762" marR="76762" marT="38381" marB="38381"/>
                </a:tc>
                <a:tc>
                  <a:txBody>
                    <a:bodyPr/>
                    <a:lstStyle/>
                    <a:p>
                      <a:pPr fontAlgn="base"/>
                      <a:r>
                        <a:rPr lang="en-US" sz="1000" b="0" i="0" kern="1200">
                          <a:solidFill>
                            <a:schemeClr val="tx1"/>
                          </a:solidFill>
                          <a:effectLst/>
                          <a:latin typeface="+mn-lt"/>
                          <a:ea typeface="+mn-ea"/>
                          <a:cs typeface="+mn-cs"/>
                        </a:rPr>
                        <a:t>Season - year of the season</a:t>
                      </a:r>
                    </a:p>
                  </a:txBody>
                  <a:tcPr marL="76762" marR="76762" marT="38381" marB="38381"/>
                </a:tc>
                <a:tc>
                  <a:txBody>
                    <a:bodyPr/>
                    <a:lstStyle/>
                    <a:p>
                      <a:pPr fontAlgn="base"/>
                      <a:r>
                        <a:rPr lang="en-US" sz="1000" b="0" i="0" kern="1200">
                          <a:solidFill>
                            <a:schemeClr val="tx1"/>
                          </a:solidFill>
                          <a:effectLst/>
                          <a:latin typeface="+mn-lt"/>
                          <a:ea typeface="+mn-ea"/>
                          <a:cs typeface="+mn-cs"/>
                        </a:rPr>
                        <a:t>FieldPosition - which side of the field the play is happening on</a:t>
                      </a:r>
                    </a:p>
                  </a:txBody>
                  <a:tcPr marL="76762" marR="76762" marT="38381" marB="38381"/>
                </a:tc>
                <a:tc>
                  <a:txBody>
                    <a:bodyPr/>
                    <a:lstStyle/>
                    <a:p>
                      <a:pPr fontAlgn="base"/>
                      <a:r>
                        <a:rPr lang="en-US" sz="1000" b="0" i="0" kern="1200">
                          <a:solidFill>
                            <a:schemeClr val="tx1"/>
                          </a:solidFill>
                          <a:effectLst/>
                          <a:latin typeface="+mn-lt"/>
                          <a:ea typeface="+mn-ea"/>
                          <a:cs typeface="+mn-cs"/>
                        </a:rPr>
                        <a:t>DefensePersonnel - defensive team positional grouping</a:t>
                      </a:r>
                    </a:p>
                  </a:txBody>
                  <a:tcPr marL="76762" marR="76762" marT="38381" marB="38381"/>
                </a:tc>
                <a:tc>
                  <a:txBody>
                    <a:bodyPr/>
                    <a:lstStyle/>
                    <a:p>
                      <a:pPr fontAlgn="base"/>
                      <a:r>
                        <a:rPr lang="en-US" sz="1000" b="0" i="0" kern="1200">
                          <a:solidFill>
                            <a:schemeClr val="tx1"/>
                          </a:solidFill>
                          <a:effectLst/>
                          <a:latin typeface="+mn-lt"/>
                          <a:ea typeface="+mn-ea"/>
                          <a:cs typeface="+mn-cs"/>
                        </a:rPr>
                        <a:t>PlayerBirthDate - birth date (mm/dd/yyyy)</a:t>
                      </a:r>
                    </a:p>
                  </a:txBody>
                  <a:tcPr marL="76762" marR="76762" marT="38381" marB="38381"/>
                </a:tc>
                <a:tc>
                  <a:txBody>
                    <a:bodyPr/>
                    <a:lstStyle/>
                    <a:p>
                      <a:pPr fontAlgn="base"/>
                      <a:r>
                        <a:rPr lang="en-US" sz="1000" b="0" i="0" kern="1200">
                          <a:solidFill>
                            <a:schemeClr val="tx1"/>
                          </a:solidFill>
                          <a:effectLst/>
                          <a:latin typeface="+mn-lt"/>
                          <a:ea typeface="+mn-ea"/>
                          <a:cs typeface="+mn-cs"/>
                        </a:rPr>
                        <a:t>Location - city where the game is being player</a:t>
                      </a:r>
                    </a:p>
                  </a:txBody>
                  <a:tcPr marL="76762" marR="76762" marT="38381" marB="38381"/>
                </a:tc>
                <a:tc>
                  <a:txBody>
                    <a:bodyPr/>
                    <a:lstStyle/>
                    <a:p>
                      <a:pPr fontAlgn="base"/>
                      <a:r>
                        <a:rPr lang="en-US" sz="1000" b="0" i="0" kern="1200" dirty="0">
                          <a:solidFill>
                            <a:schemeClr val="tx1"/>
                          </a:solidFill>
                          <a:effectLst/>
                          <a:latin typeface="+mn-lt"/>
                          <a:ea typeface="+mn-ea"/>
                          <a:cs typeface="+mn-cs"/>
                        </a:rPr>
                        <a:t>Stadium Type - description of the stadium environment</a:t>
                      </a:r>
                    </a:p>
                  </a:txBody>
                  <a:tcPr marL="76762" marR="76762" marT="38381" marB="38381"/>
                </a:tc>
                <a:extLst>
                  <a:ext uri="{0D108BD9-81ED-4DB2-BD59-A6C34878D82A}">
                    <a16:rowId xmlns:a16="http://schemas.microsoft.com/office/drawing/2014/main" val="1140597356"/>
                  </a:ext>
                </a:extLst>
              </a:tr>
            </a:tbl>
          </a:graphicData>
        </a:graphic>
      </p:graphicFrame>
      <p:sp>
        <p:nvSpPr>
          <p:cNvPr id="7" name="TextBox 6">
            <a:extLst>
              <a:ext uri="{FF2B5EF4-FFF2-40B4-BE49-F238E27FC236}">
                <a16:creationId xmlns:a16="http://schemas.microsoft.com/office/drawing/2014/main" id="{B3C88169-C787-4D0B-B60D-6DE48C6C2590}"/>
              </a:ext>
            </a:extLst>
          </p:cNvPr>
          <p:cNvSpPr txBox="1"/>
          <p:nvPr/>
        </p:nvSpPr>
        <p:spPr>
          <a:xfrm>
            <a:off x="0" y="507332"/>
            <a:ext cx="7745046" cy="400110"/>
          </a:xfrm>
          <a:prstGeom prst="rect">
            <a:avLst/>
          </a:prstGeom>
          <a:noFill/>
        </p:spPr>
        <p:txBody>
          <a:bodyPr wrap="square" rtlCol="0">
            <a:spAutoFit/>
          </a:bodyPr>
          <a:lstStyle/>
          <a:p>
            <a:r>
              <a:rPr lang="en-US" sz="2000" b="1" dirty="0">
                <a:solidFill>
                  <a:schemeClr val="accent1">
                    <a:lumMod val="75000"/>
                  </a:schemeClr>
                </a:solidFill>
              </a:rPr>
              <a:t>DATA SET VARIABLES AND ITS DETAILS:</a:t>
            </a:r>
          </a:p>
        </p:txBody>
      </p:sp>
    </p:spTree>
    <p:extLst>
      <p:ext uri="{BB962C8B-B14F-4D97-AF65-F5344CB8AC3E}">
        <p14:creationId xmlns:p14="http://schemas.microsoft.com/office/powerpoint/2010/main" val="3464449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BA39D0-49B7-432D-9509-A97490BCEF14}"/>
              </a:ext>
            </a:extLst>
          </p:cNvPr>
          <p:cNvPicPr>
            <a:picLocks noChangeAspect="1"/>
          </p:cNvPicPr>
          <p:nvPr/>
        </p:nvPicPr>
        <p:blipFill>
          <a:blip r:embed="rId2"/>
          <a:stretch>
            <a:fillRect/>
          </a:stretch>
        </p:blipFill>
        <p:spPr>
          <a:xfrm>
            <a:off x="1172308" y="1875692"/>
            <a:ext cx="9983372" cy="4454769"/>
          </a:xfrm>
          <a:prstGeom prst="rect">
            <a:avLst/>
          </a:prstGeom>
        </p:spPr>
      </p:pic>
      <p:sp>
        <p:nvSpPr>
          <p:cNvPr id="7" name="TextBox 6">
            <a:extLst>
              <a:ext uri="{FF2B5EF4-FFF2-40B4-BE49-F238E27FC236}">
                <a16:creationId xmlns:a16="http://schemas.microsoft.com/office/drawing/2014/main" id="{8F35E76D-DE03-4491-95C4-991E0178AED3}"/>
              </a:ext>
            </a:extLst>
          </p:cNvPr>
          <p:cNvSpPr txBox="1"/>
          <p:nvPr/>
        </p:nvSpPr>
        <p:spPr>
          <a:xfrm>
            <a:off x="1247337" y="1167806"/>
            <a:ext cx="9983371" cy="707886"/>
          </a:xfrm>
          <a:prstGeom prst="rect">
            <a:avLst/>
          </a:prstGeom>
          <a:noFill/>
        </p:spPr>
        <p:txBody>
          <a:bodyPr wrap="square" rtlCol="0">
            <a:spAutoFit/>
          </a:bodyPr>
          <a:lstStyle/>
          <a:p>
            <a:r>
              <a:rPr lang="en-IN" sz="4000" dirty="0"/>
              <a:t>CORRELATION PLOT FOR ALL THE VARIABLES</a:t>
            </a:r>
          </a:p>
        </p:txBody>
      </p:sp>
    </p:spTree>
    <p:extLst>
      <p:ext uri="{BB962C8B-B14F-4D97-AF65-F5344CB8AC3E}">
        <p14:creationId xmlns:p14="http://schemas.microsoft.com/office/powerpoint/2010/main" val="160011360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9218" name="Picture 2" descr="562743.jpg (1920×1200)">
            <a:extLst>
              <a:ext uri="{FF2B5EF4-FFF2-40B4-BE49-F238E27FC236}">
                <a16:creationId xmlns:a16="http://schemas.microsoft.com/office/drawing/2014/main" id="{596DE371-85D4-4E1B-9CE5-C9D60C68EE0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4536" b="546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6FCEF1-E97E-4C9E-8AA1-7F77E3EA8AC6}"/>
              </a:ext>
            </a:extLst>
          </p:cNvPr>
          <p:cNvSpPr>
            <a:spLocks noGrp="1"/>
          </p:cNvSpPr>
          <p:nvPr>
            <p:ph type="title"/>
          </p:nvPr>
        </p:nvSpPr>
        <p:spPr>
          <a:xfrm>
            <a:off x="1097280" y="286603"/>
            <a:ext cx="10058400" cy="1450757"/>
          </a:xfrm>
        </p:spPr>
        <p:txBody>
          <a:bodyPr>
            <a:normAutofit/>
          </a:bodyPr>
          <a:lstStyle/>
          <a:p>
            <a:r>
              <a:rPr lang="en-IN" dirty="0">
                <a:solidFill>
                  <a:schemeClr val="tx1"/>
                </a:solidFill>
              </a:rPr>
              <a:t>DATA PRE-PROCESSING FOR RAW DATA</a:t>
            </a:r>
          </a:p>
        </p:txBody>
      </p:sp>
      <p:sp>
        <p:nvSpPr>
          <p:cNvPr id="73" name="Rectangle 72">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9430F7CA-8173-47DA-8927-F7A260CFDC56}"/>
              </a:ext>
            </a:extLst>
          </p:cNvPr>
          <p:cNvGraphicFramePr>
            <a:graphicFrameLocks noGrp="1"/>
          </p:cNvGraphicFramePr>
          <p:nvPr>
            <p:ph idx="1"/>
            <p:extLst>
              <p:ext uri="{D42A27DB-BD31-4B8C-83A1-F6EECF244321}">
                <p14:modId xmlns:p14="http://schemas.microsoft.com/office/powerpoint/2010/main" val="1405725265"/>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835245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1DD600D-706F-4FDA-AA08-6D9E2C831884}"/>
              </a:ext>
            </a:extLst>
          </p:cNvPr>
          <p:cNvSpPr>
            <a:spLocks noGrp="1"/>
          </p:cNvSpPr>
          <p:nvPr>
            <p:ph idx="1"/>
          </p:nvPr>
        </p:nvSpPr>
        <p:spPr>
          <a:xfrm>
            <a:off x="492371" y="2653800"/>
            <a:ext cx="3084844" cy="3335519"/>
          </a:xfrm>
        </p:spPr>
        <p:txBody>
          <a:bodyPr>
            <a:normAutofit/>
          </a:bodyPr>
          <a:lstStyle/>
          <a:p>
            <a:pPr marL="0" indent="0">
              <a:buNone/>
            </a:pPr>
            <a:r>
              <a:rPr lang="en-US" sz="4000" b="1" dirty="0">
                <a:solidFill>
                  <a:srgbClr val="FFFFFF"/>
                </a:solidFill>
              </a:rPr>
              <a:t>HIGH LEVEL SUMMARY OF CLEANED DATASET</a:t>
            </a:r>
          </a:p>
        </p:txBody>
      </p:sp>
      <p:pic>
        <p:nvPicPr>
          <p:cNvPr id="10242" name="Picture 2" descr="562743.jpg (1920×1200)">
            <a:extLst>
              <a:ext uri="{FF2B5EF4-FFF2-40B4-BE49-F238E27FC236}">
                <a16:creationId xmlns:a16="http://schemas.microsoft.com/office/drawing/2014/main" id="{3EF40FCA-D4ED-4C5B-9C30-7FD1CFBA9B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11" r="13668"/>
          <a:stretch/>
        </p:blipFill>
        <p:spPr bwMode="auto">
          <a:xfrm>
            <a:off x="4075043" y="10"/>
            <a:ext cx="811127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966049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1317</Words>
  <Application>Microsoft Office PowerPoint</Application>
  <PresentationFormat>Widescreen</PresentationFormat>
  <Paragraphs>229</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Gill Sans MT</vt:lpstr>
      <vt:lpstr>Retrospect</vt:lpstr>
      <vt:lpstr>Project Proposal: NFL : National Football League</vt:lpstr>
      <vt:lpstr>NFL</vt:lpstr>
      <vt:lpstr>NFL</vt:lpstr>
      <vt:lpstr>NFL</vt:lpstr>
      <vt:lpstr>NFL</vt:lpstr>
      <vt:lpstr>PowerPoint Presentation</vt:lpstr>
      <vt:lpstr>PowerPoint Presentation</vt:lpstr>
      <vt:lpstr>DATA PRE-PROCESSING FOR RAW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NFL</vt:lpstr>
      <vt:lpstr>Predictive models used &amp; Tuning procedure</vt:lpstr>
      <vt:lpstr>PCR</vt:lpstr>
      <vt:lpstr>PCA</vt:lpstr>
      <vt:lpstr>LASSO</vt:lpstr>
      <vt:lpstr>RIDGE</vt:lpstr>
      <vt:lpstr>PLS (PARTIAL LEAST SQUARES)</vt:lpstr>
      <vt:lpstr>PLS (Cross Validation)</vt:lpstr>
      <vt:lpstr>Model Tuning:   </vt:lpstr>
      <vt:lpstr>PLS Plotting</vt:lpstr>
      <vt:lpstr>PLS Variable Importance PLOT:</vt:lpstr>
      <vt:lpstr>10-FOLD CROSS VALIDATION RMSE’S FOR XGBOOST</vt:lpstr>
      <vt:lpstr>TRAIN AND TEST RMSE’S AFTER 10-FOLD CROSS VALIDATION FOR XGBOOST</vt:lpstr>
      <vt:lpstr>Best TUNING PARAMETERS FOR XGBOOST AFTER 10-FOLD CROSS VALIDATION </vt:lpstr>
      <vt:lpstr>VARIABLE IMPORTANCE VALUES FOR ALL THE VARIABLES (predictors) in xgboost</vt:lpstr>
      <vt:lpstr>XGBOOST</vt:lpstr>
      <vt:lpstr>PowerPoint Presentation</vt:lpstr>
      <vt:lpstr>RANDOMFOREST TREE PLOT</vt:lpstr>
      <vt:lpstr>RANDOM FOREST</vt:lpstr>
      <vt:lpstr>PowerPoint Presentation</vt:lpstr>
      <vt:lpstr>PowerPoint Presentation</vt:lpstr>
      <vt:lpstr>NFL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NFL : National Football League</dc:title>
  <dc:creator>valeti kausik</dc:creator>
  <cp:lastModifiedBy>valeti kausik</cp:lastModifiedBy>
  <cp:revision>1</cp:revision>
  <dcterms:created xsi:type="dcterms:W3CDTF">2019-12-05T05:32:27Z</dcterms:created>
  <dcterms:modified xsi:type="dcterms:W3CDTF">2019-12-05T05:40:54Z</dcterms:modified>
</cp:coreProperties>
</file>